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DM Sans" pitchFamily="2" charset="0"/>
      <p:regular r:id="rId13"/>
    </p:embeddedFont>
    <p:embeddedFont>
      <p:font typeface="DM Sans Semi Bold"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3" d="100"/>
          <a:sy n="73" d="100"/>
        </p:scale>
        <p:origin x="62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5318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svg"/><Relationship Id="rId10" Type="http://schemas.openxmlformats.org/officeDocument/2006/relationships/image" Target="../media/image39.svg"/><Relationship Id="rId4" Type="http://schemas.openxmlformats.org/officeDocument/2006/relationships/image" Target="../media/image33.png"/><Relationship Id="rId9"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797612"/>
            <a:ext cx="5149453" cy="620078"/>
          </a:xfrm>
          <a:prstGeom prst="rect">
            <a:avLst/>
          </a:prstGeom>
          <a:noFill/>
          <a:ln/>
        </p:spPr>
        <p:txBody>
          <a:bodyPr wrap="none" lIns="0" tIns="0" rIns="0" bIns="0" rtlCol="0" anchor="t"/>
          <a:lstStyle/>
          <a:p>
            <a:pPr marL="0" indent="0" algn="l">
              <a:lnSpc>
                <a:spcPts val="4850"/>
              </a:lnSpc>
              <a:buNone/>
            </a:pPr>
            <a:r>
              <a:rPr lang="en-US" sz="3900" dirty="0">
                <a:solidFill>
                  <a:srgbClr val="9C5461"/>
                </a:solidFill>
                <a:latin typeface="DM Sans Semi Bold" pitchFamily="34" charset="0"/>
                <a:ea typeface="DM Sans Semi Bold" pitchFamily="34" charset="-122"/>
                <a:cs typeface="DM Sans Semi Bold" pitchFamily="34" charset="-120"/>
              </a:rPr>
              <a:t>HR Attrition Analytics</a:t>
            </a:r>
            <a:endParaRPr lang="en-US" sz="3900" dirty="0"/>
          </a:p>
        </p:txBody>
      </p:sp>
      <p:sp>
        <p:nvSpPr>
          <p:cNvPr id="4" name="Text 1"/>
          <p:cNvSpPr/>
          <p:nvPr/>
        </p:nvSpPr>
        <p:spPr>
          <a:xfrm>
            <a:off x="793790" y="3715345"/>
            <a:ext cx="7556421" cy="635079"/>
          </a:xfrm>
          <a:prstGeom prst="rect">
            <a:avLst/>
          </a:prstGeom>
          <a:noFill/>
          <a:ln/>
        </p:spPr>
        <p:txBody>
          <a:bodyPr wrap="square" lIns="0" tIns="0" rIns="0" bIns="0" rtlCol="0" anchor="t"/>
          <a:lstStyle/>
          <a:p>
            <a:pPr marL="0" indent="0" algn="l">
              <a:lnSpc>
                <a:spcPts val="2500"/>
              </a:lnSpc>
              <a:buNone/>
            </a:pPr>
            <a:r>
              <a:rPr lang="en-US" sz="2000" dirty="0">
                <a:solidFill>
                  <a:srgbClr val="4A4A4A"/>
                </a:solidFill>
                <a:latin typeface="DM Sans" pitchFamily="34" charset="0"/>
                <a:ea typeface="DM Sans" pitchFamily="34" charset="-122"/>
                <a:cs typeface="DM Sans" pitchFamily="34" charset="-120"/>
              </a:rPr>
              <a:t>A data-driven approach to understanding why employees leave and how to improve retention through actionable insights.</a:t>
            </a:r>
            <a:endParaRPr lang="en-US" sz="2000" dirty="0"/>
          </a:p>
        </p:txBody>
      </p:sp>
      <p:sp>
        <p:nvSpPr>
          <p:cNvPr id="5" name="Text 2"/>
          <p:cNvSpPr/>
          <p:nvPr/>
        </p:nvSpPr>
        <p:spPr>
          <a:xfrm>
            <a:off x="793789" y="4932063"/>
            <a:ext cx="7556421" cy="317540"/>
          </a:xfrm>
          <a:prstGeom prst="rect">
            <a:avLst/>
          </a:prstGeom>
          <a:noFill/>
          <a:ln/>
        </p:spPr>
        <p:txBody>
          <a:bodyPr wrap="none" lIns="0" tIns="0" rIns="0" bIns="0" rtlCol="0" anchor="t"/>
          <a:lstStyle/>
          <a:p>
            <a:pPr marL="0" indent="0" algn="r">
              <a:lnSpc>
                <a:spcPts val="2500"/>
              </a:lnSpc>
              <a:buNone/>
            </a:pPr>
            <a:r>
              <a:rPr lang="en-US" sz="2000" dirty="0">
                <a:solidFill>
                  <a:srgbClr val="4A4A4A"/>
                </a:solidFill>
                <a:latin typeface="DM Sans" pitchFamily="34" charset="0"/>
                <a:ea typeface="DM Sans" pitchFamily="34" charset="-122"/>
                <a:cs typeface="DM Sans" pitchFamily="34" charset="-120"/>
              </a:rPr>
              <a:t>Prepared by -</a:t>
            </a:r>
            <a:endParaRPr lang="en-US" sz="2000" dirty="0"/>
          </a:p>
        </p:txBody>
      </p:sp>
      <p:sp>
        <p:nvSpPr>
          <p:cNvPr id="6" name="Text 3"/>
          <p:cNvSpPr/>
          <p:nvPr/>
        </p:nvSpPr>
        <p:spPr>
          <a:xfrm>
            <a:off x="793790" y="5438861"/>
            <a:ext cx="7556421" cy="317540"/>
          </a:xfrm>
          <a:prstGeom prst="rect">
            <a:avLst/>
          </a:prstGeom>
          <a:noFill/>
          <a:ln/>
        </p:spPr>
        <p:txBody>
          <a:bodyPr wrap="none" lIns="0" tIns="0" rIns="0" bIns="0" rtlCol="0" anchor="t"/>
          <a:lstStyle/>
          <a:p>
            <a:pPr marL="0" indent="0" algn="r">
              <a:lnSpc>
                <a:spcPts val="2500"/>
              </a:lnSpc>
              <a:buNone/>
            </a:pPr>
            <a:r>
              <a:rPr lang="en-US" sz="2000" dirty="0">
                <a:solidFill>
                  <a:srgbClr val="4A4A4A"/>
                </a:solidFill>
                <a:latin typeface="DM Sans" pitchFamily="34" charset="0"/>
                <a:ea typeface="DM Sans" pitchFamily="34" charset="-122"/>
                <a:cs typeface="DM Sans" pitchFamily="34" charset="-120"/>
              </a:rPr>
              <a:t>Harshit Verma</a:t>
            </a:r>
            <a:endParaRPr lang="en-U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100"/>
          </a:xfrm>
          <a:prstGeom prst="rect">
            <a:avLst/>
          </a:prstGeom>
        </p:spPr>
      </p:pic>
      <p:sp>
        <p:nvSpPr>
          <p:cNvPr id="3" name="Text 0"/>
          <p:cNvSpPr/>
          <p:nvPr/>
        </p:nvSpPr>
        <p:spPr>
          <a:xfrm>
            <a:off x="6192083" y="485180"/>
            <a:ext cx="7732633" cy="1102757"/>
          </a:xfrm>
          <a:prstGeom prst="rect">
            <a:avLst/>
          </a:prstGeom>
          <a:noFill/>
          <a:ln/>
        </p:spPr>
        <p:txBody>
          <a:bodyPr wrap="square" lIns="0" tIns="0" rIns="0" bIns="0" rtlCol="0" anchor="t"/>
          <a:lstStyle/>
          <a:p>
            <a:pPr marL="0" indent="0" algn="l">
              <a:lnSpc>
                <a:spcPts val="4300"/>
              </a:lnSpc>
              <a:buNone/>
            </a:pPr>
            <a:r>
              <a:rPr lang="en-US" sz="3450" dirty="0">
                <a:solidFill>
                  <a:srgbClr val="9C5461"/>
                </a:solidFill>
                <a:latin typeface="DM Sans Semi Bold" pitchFamily="34" charset="0"/>
                <a:ea typeface="DM Sans Semi Bold" pitchFamily="34" charset="-122"/>
                <a:cs typeface="DM Sans Semi Bold" pitchFamily="34" charset="-120"/>
              </a:rPr>
              <a:t>Conclusion: Building a Stable Workforce</a:t>
            </a:r>
            <a:endParaRPr lang="en-US" sz="3450" dirty="0"/>
          </a:p>
        </p:txBody>
      </p:sp>
      <p:sp>
        <p:nvSpPr>
          <p:cNvPr id="4" name="Text 1"/>
          <p:cNvSpPr/>
          <p:nvPr/>
        </p:nvSpPr>
        <p:spPr>
          <a:xfrm>
            <a:off x="6192083" y="1852493"/>
            <a:ext cx="7732633" cy="846892"/>
          </a:xfrm>
          <a:prstGeom prst="rect">
            <a:avLst/>
          </a:prstGeom>
          <a:noFill/>
          <a:ln/>
        </p:spPr>
        <p:txBody>
          <a:bodyPr wrap="square" lIns="0" tIns="0" rIns="0" bIns="0" rtlCol="0" anchor="t"/>
          <a:lstStyle/>
          <a:p>
            <a:pPr marL="0" indent="0" algn="l">
              <a:lnSpc>
                <a:spcPts val="2200"/>
              </a:lnSpc>
              <a:buNone/>
            </a:pPr>
            <a:r>
              <a:rPr lang="en-US" sz="1350" dirty="0">
                <a:solidFill>
                  <a:srgbClr val="4A4A4A"/>
                </a:solidFill>
                <a:latin typeface="DM Sans" pitchFamily="34" charset="0"/>
                <a:ea typeface="DM Sans" pitchFamily="34" charset="-122"/>
                <a:cs typeface="DM Sans" pitchFamily="34" charset="-120"/>
              </a:rPr>
              <a:t>This HR Attrition Analytics project delivers a comprehensive understanding of workforce dynamics through Python EDA, SQL analysis, and an interactive Power BI dashboard. The data-backed approach reveals critical factors driving employee turnover.</a:t>
            </a:r>
            <a:endParaRPr lang="en-US" sz="1350" dirty="0"/>
          </a:p>
        </p:txBody>
      </p:sp>
      <p:pic>
        <p:nvPicPr>
          <p:cNvPr id="5"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92083" y="2989064"/>
            <a:ext cx="275630" cy="275630"/>
          </a:xfrm>
          <a:prstGeom prst="rect">
            <a:avLst/>
          </a:prstGeom>
        </p:spPr>
      </p:pic>
      <p:pic>
        <p:nvPicPr>
          <p:cNvPr id="6" name="Image 2" descr="preencoded.png"/>
          <p:cNvPicPr>
            <a:picLocks noChangeAspect="1"/>
          </p:cNvPicPr>
          <p:nvPr/>
        </p:nvPicPr>
        <p:blipFill>
          <a:blip r:embed="rId6"/>
          <a:stretch>
            <a:fillRect/>
          </a:stretch>
        </p:blipFill>
        <p:spPr>
          <a:xfrm>
            <a:off x="6192083" y="3174802"/>
            <a:ext cx="7732633" cy="22860"/>
          </a:xfrm>
          <a:prstGeom prst="rect">
            <a:avLst/>
          </a:prstGeom>
        </p:spPr>
      </p:pic>
      <p:sp>
        <p:nvSpPr>
          <p:cNvPr id="7" name="Text 2"/>
          <p:cNvSpPr/>
          <p:nvPr/>
        </p:nvSpPr>
        <p:spPr>
          <a:xfrm>
            <a:off x="6192083" y="3308628"/>
            <a:ext cx="2205276" cy="275630"/>
          </a:xfrm>
          <a:prstGeom prst="rect">
            <a:avLst/>
          </a:prstGeom>
          <a:noFill/>
          <a:ln/>
        </p:spPr>
        <p:txBody>
          <a:bodyPr wrap="none" lIns="0" tIns="0" rIns="0" bIns="0" rtlCol="0" anchor="t"/>
          <a:lstStyle/>
          <a:p>
            <a:pPr marL="0" indent="0" algn="l">
              <a:lnSpc>
                <a:spcPts val="2150"/>
              </a:lnSpc>
              <a:buNone/>
            </a:pPr>
            <a:r>
              <a:rPr lang="en-US" sz="1700" dirty="0">
                <a:solidFill>
                  <a:srgbClr val="4A4A4A"/>
                </a:solidFill>
                <a:latin typeface="DM Sans Semi Bold" pitchFamily="34" charset="0"/>
                <a:ea typeface="DM Sans Semi Bold" pitchFamily="34" charset="-122"/>
                <a:cs typeface="DM Sans Semi Bold" pitchFamily="34" charset="-120"/>
              </a:rPr>
              <a:t>Competitive Pay</a:t>
            </a:r>
            <a:endParaRPr lang="en-US" sz="1700" dirty="0"/>
          </a:p>
        </p:txBody>
      </p:sp>
      <p:pic>
        <p:nvPicPr>
          <p:cNvPr id="8"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92083" y="3948827"/>
            <a:ext cx="275630" cy="275630"/>
          </a:xfrm>
          <a:prstGeom prst="rect">
            <a:avLst/>
          </a:prstGeom>
        </p:spPr>
      </p:pic>
      <p:pic>
        <p:nvPicPr>
          <p:cNvPr id="9" name="Image 4" descr="preencoded.png"/>
          <p:cNvPicPr>
            <a:picLocks noChangeAspect="1"/>
          </p:cNvPicPr>
          <p:nvPr/>
        </p:nvPicPr>
        <p:blipFill>
          <a:blip r:embed="rId6"/>
          <a:stretch>
            <a:fillRect/>
          </a:stretch>
        </p:blipFill>
        <p:spPr>
          <a:xfrm>
            <a:off x="6192083" y="4150876"/>
            <a:ext cx="7732633" cy="22860"/>
          </a:xfrm>
          <a:prstGeom prst="rect">
            <a:avLst/>
          </a:prstGeom>
        </p:spPr>
      </p:pic>
      <p:sp>
        <p:nvSpPr>
          <p:cNvPr id="10" name="Text 3"/>
          <p:cNvSpPr/>
          <p:nvPr/>
        </p:nvSpPr>
        <p:spPr>
          <a:xfrm>
            <a:off x="6192083" y="4303633"/>
            <a:ext cx="3185041" cy="275630"/>
          </a:xfrm>
          <a:prstGeom prst="rect">
            <a:avLst/>
          </a:prstGeom>
          <a:noFill/>
          <a:ln/>
        </p:spPr>
        <p:txBody>
          <a:bodyPr wrap="none" lIns="0" tIns="0" rIns="0" bIns="0" rtlCol="0" anchor="t"/>
          <a:lstStyle/>
          <a:p>
            <a:pPr marL="0" indent="0" algn="l">
              <a:lnSpc>
                <a:spcPts val="2150"/>
              </a:lnSpc>
              <a:buNone/>
            </a:pPr>
            <a:r>
              <a:rPr lang="en-US" sz="1700" dirty="0">
                <a:solidFill>
                  <a:srgbClr val="4A4A4A"/>
                </a:solidFill>
                <a:latin typeface="DM Sans Semi Bold" pitchFamily="34" charset="0"/>
                <a:ea typeface="DM Sans Semi Bold" pitchFamily="34" charset="-122"/>
                <a:cs typeface="DM Sans Semi Bold" pitchFamily="34" charset="-120"/>
              </a:rPr>
              <a:t>Meaningful Work Environment</a:t>
            </a:r>
            <a:endParaRPr lang="en-US" sz="1700" dirty="0"/>
          </a:p>
        </p:txBody>
      </p:sp>
      <p:pic>
        <p:nvPicPr>
          <p:cNvPr id="11" name="Image 5"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92083" y="4908590"/>
            <a:ext cx="275630" cy="275630"/>
          </a:xfrm>
          <a:prstGeom prst="rect">
            <a:avLst/>
          </a:prstGeom>
        </p:spPr>
      </p:pic>
      <p:pic>
        <p:nvPicPr>
          <p:cNvPr id="12" name="Image 6" descr="preencoded.png"/>
          <p:cNvPicPr>
            <a:picLocks noChangeAspect="1"/>
          </p:cNvPicPr>
          <p:nvPr/>
        </p:nvPicPr>
        <p:blipFill>
          <a:blip r:embed="rId6"/>
          <a:stretch>
            <a:fillRect/>
          </a:stretch>
        </p:blipFill>
        <p:spPr>
          <a:xfrm>
            <a:off x="6192083" y="5128260"/>
            <a:ext cx="7732633" cy="22860"/>
          </a:xfrm>
          <a:prstGeom prst="rect">
            <a:avLst/>
          </a:prstGeom>
        </p:spPr>
      </p:pic>
      <p:sp>
        <p:nvSpPr>
          <p:cNvPr id="13" name="Text 4"/>
          <p:cNvSpPr/>
          <p:nvPr/>
        </p:nvSpPr>
        <p:spPr>
          <a:xfrm>
            <a:off x="6192083" y="5298638"/>
            <a:ext cx="2291358" cy="275630"/>
          </a:xfrm>
          <a:prstGeom prst="rect">
            <a:avLst/>
          </a:prstGeom>
          <a:noFill/>
          <a:ln/>
        </p:spPr>
        <p:txBody>
          <a:bodyPr wrap="none" lIns="0" tIns="0" rIns="0" bIns="0" rtlCol="0" anchor="t"/>
          <a:lstStyle/>
          <a:p>
            <a:pPr marL="0" indent="0" algn="l">
              <a:lnSpc>
                <a:spcPts val="2150"/>
              </a:lnSpc>
              <a:buNone/>
            </a:pPr>
            <a:r>
              <a:rPr lang="en-US" sz="1700" dirty="0">
                <a:solidFill>
                  <a:srgbClr val="4A4A4A"/>
                </a:solidFill>
                <a:latin typeface="DM Sans Semi Bold" pitchFamily="34" charset="0"/>
                <a:ea typeface="DM Sans Semi Bold" pitchFamily="34" charset="-122"/>
                <a:cs typeface="DM Sans Semi Bold" pitchFamily="34" charset="-120"/>
              </a:rPr>
              <a:t>Early-Career Support</a:t>
            </a:r>
            <a:endParaRPr lang="en-US" sz="1700" dirty="0"/>
          </a:p>
        </p:txBody>
      </p:sp>
      <p:pic>
        <p:nvPicPr>
          <p:cNvPr id="14" name="Image 7"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192083" y="5868352"/>
            <a:ext cx="275630" cy="275630"/>
          </a:xfrm>
          <a:prstGeom prst="rect">
            <a:avLst/>
          </a:prstGeom>
        </p:spPr>
      </p:pic>
      <p:pic>
        <p:nvPicPr>
          <p:cNvPr id="15" name="Image 8" descr="preencoded.png"/>
          <p:cNvPicPr>
            <a:picLocks noChangeAspect="1"/>
          </p:cNvPicPr>
          <p:nvPr/>
        </p:nvPicPr>
        <p:blipFill>
          <a:blip r:embed="rId6"/>
          <a:stretch>
            <a:fillRect/>
          </a:stretch>
        </p:blipFill>
        <p:spPr>
          <a:xfrm>
            <a:off x="6192083" y="6105644"/>
            <a:ext cx="7732633" cy="22860"/>
          </a:xfrm>
          <a:prstGeom prst="rect">
            <a:avLst/>
          </a:prstGeom>
        </p:spPr>
      </p:pic>
      <p:sp>
        <p:nvSpPr>
          <p:cNvPr id="16" name="Text 5"/>
          <p:cNvSpPr/>
          <p:nvPr/>
        </p:nvSpPr>
        <p:spPr>
          <a:xfrm>
            <a:off x="6192083" y="6293644"/>
            <a:ext cx="3425547" cy="275630"/>
          </a:xfrm>
          <a:prstGeom prst="rect">
            <a:avLst/>
          </a:prstGeom>
          <a:noFill/>
          <a:ln/>
        </p:spPr>
        <p:txBody>
          <a:bodyPr wrap="none" lIns="0" tIns="0" rIns="0" bIns="0" rtlCol="0" anchor="t"/>
          <a:lstStyle/>
          <a:p>
            <a:pPr marL="0" indent="0" algn="l">
              <a:lnSpc>
                <a:spcPts val="2150"/>
              </a:lnSpc>
              <a:buNone/>
            </a:pPr>
            <a:r>
              <a:rPr lang="en-US" sz="1700" dirty="0">
                <a:solidFill>
                  <a:srgbClr val="4A4A4A"/>
                </a:solidFill>
                <a:latin typeface="DM Sans Semi Bold" pitchFamily="34" charset="0"/>
                <a:ea typeface="DM Sans Semi Bold" pitchFamily="34" charset="-122"/>
                <a:cs typeface="DM Sans Semi Bold" pitchFamily="34" charset="-120"/>
              </a:rPr>
              <a:t>Department-Specific Strategies</a:t>
            </a:r>
            <a:endParaRPr lang="en-US" sz="1700" dirty="0"/>
          </a:p>
        </p:txBody>
      </p:sp>
      <p:sp>
        <p:nvSpPr>
          <p:cNvPr id="17" name="Text 6"/>
          <p:cNvSpPr/>
          <p:nvPr/>
        </p:nvSpPr>
        <p:spPr>
          <a:xfrm>
            <a:off x="6192083" y="6900029"/>
            <a:ext cx="7732633" cy="846892"/>
          </a:xfrm>
          <a:prstGeom prst="rect">
            <a:avLst/>
          </a:prstGeom>
          <a:noFill/>
          <a:ln/>
        </p:spPr>
        <p:txBody>
          <a:bodyPr wrap="square" lIns="0" tIns="0" rIns="0" bIns="0" rtlCol="0" anchor="t"/>
          <a:lstStyle/>
          <a:p>
            <a:pPr marL="0" indent="0" algn="l">
              <a:lnSpc>
                <a:spcPts val="2200"/>
              </a:lnSpc>
              <a:buNone/>
            </a:pPr>
            <a:r>
              <a:rPr lang="en-US" sz="1350" dirty="0">
                <a:solidFill>
                  <a:srgbClr val="4A4A4A"/>
                </a:solidFill>
                <a:latin typeface="DM Sans" pitchFamily="34" charset="0"/>
                <a:ea typeface="DM Sans" pitchFamily="34" charset="-122"/>
                <a:cs typeface="DM Sans" pitchFamily="34" charset="-120"/>
              </a:rPr>
              <a:t>By implementing a high-risk employee monitoring system and these targeted recommendations, organizations can reduce attrition, strengthen employee engagement, and build a stable, satisfied workforce for long-term success.</a:t>
            </a:r>
            <a:endParaRPr lang="en-US" sz="1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698897"/>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9C5461"/>
                </a:solidFill>
                <a:latin typeface="DM Sans Semi Bold" pitchFamily="34" charset="0"/>
                <a:ea typeface="DM Sans Semi Bold" pitchFamily="34" charset="-122"/>
                <a:cs typeface="DM Sans Semi Bold" pitchFamily="34" charset="-120"/>
              </a:rPr>
              <a:t>Project Overview</a:t>
            </a:r>
            <a:endParaRPr lang="en-US" sz="3900" dirty="0"/>
          </a:p>
        </p:txBody>
      </p:sp>
      <p:sp>
        <p:nvSpPr>
          <p:cNvPr id="4" name="Shape 1"/>
          <p:cNvSpPr/>
          <p:nvPr/>
        </p:nvSpPr>
        <p:spPr>
          <a:xfrm>
            <a:off x="6280190" y="1616631"/>
            <a:ext cx="3679031" cy="2587466"/>
          </a:xfrm>
          <a:prstGeom prst="roundRect">
            <a:avLst>
              <a:gd name="adj" fmla="val 6904"/>
            </a:avLst>
          </a:prstGeom>
          <a:solidFill>
            <a:srgbClr val="FFCCD1"/>
          </a:solidFill>
          <a:ln w="7620">
            <a:solidFill>
              <a:srgbClr val="E5B2B7"/>
            </a:solidFill>
            <a:prstDash val="solid"/>
          </a:ln>
          <a:effectLst>
            <a:outerShdw dist="17780" dir="2700000" algn="bl" rotWithShape="0">
              <a:srgbClr val="E5B2B7">
                <a:alpha val="100000"/>
              </a:srgbClr>
            </a:outerShdw>
          </a:effectLst>
        </p:spPr>
      </p:sp>
      <p:pic>
        <p:nvPicPr>
          <p:cNvPr id="5" name="Image 1" descr="preencoded.png"/>
          <p:cNvPicPr>
            <a:picLocks noChangeAspect="1"/>
          </p:cNvPicPr>
          <p:nvPr/>
        </p:nvPicPr>
        <p:blipFill>
          <a:blip r:embed="rId4"/>
          <a:stretch>
            <a:fillRect/>
          </a:stretch>
        </p:blipFill>
        <p:spPr>
          <a:xfrm>
            <a:off x="6486168" y="1822609"/>
            <a:ext cx="595313" cy="595313"/>
          </a:xfrm>
          <a:prstGeom prst="rect">
            <a:avLst/>
          </a:prstGeom>
        </p:spPr>
      </p:pic>
      <p:pic>
        <p:nvPicPr>
          <p:cNvPr id="6"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49879" y="1986201"/>
            <a:ext cx="267891" cy="267891"/>
          </a:xfrm>
          <a:prstGeom prst="rect">
            <a:avLst/>
          </a:prstGeom>
        </p:spPr>
      </p:pic>
      <p:sp>
        <p:nvSpPr>
          <p:cNvPr id="7" name="Text 2"/>
          <p:cNvSpPr/>
          <p:nvPr/>
        </p:nvSpPr>
        <p:spPr>
          <a:xfrm>
            <a:off x="6486168" y="261627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4A4A4A"/>
                </a:solidFill>
                <a:latin typeface="DM Sans Semi Bold" pitchFamily="34" charset="0"/>
                <a:ea typeface="DM Sans Semi Bold" pitchFamily="34" charset="-122"/>
                <a:cs typeface="DM Sans Semi Bold" pitchFamily="34" charset="-120"/>
              </a:rPr>
              <a:t>Goal</a:t>
            </a:r>
            <a:endParaRPr lang="en-US" sz="1950" dirty="0"/>
          </a:p>
        </p:txBody>
      </p:sp>
      <p:sp>
        <p:nvSpPr>
          <p:cNvPr id="8" name="Text 3"/>
          <p:cNvSpPr/>
          <p:nvPr/>
        </p:nvSpPr>
        <p:spPr>
          <a:xfrm>
            <a:off x="6486168" y="3045500"/>
            <a:ext cx="3267075" cy="952619"/>
          </a:xfrm>
          <a:prstGeom prst="rect">
            <a:avLst/>
          </a:prstGeom>
          <a:noFill/>
          <a:ln/>
        </p:spPr>
        <p:txBody>
          <a:bodyPr wrap="square" lIns="0" tIns="0" rIns="0" bIns="0" rtlCol="0" anchor="t"/>
          <a:lstStyle/>
          <a:p>
            <a:pPr marL="0" indent="0" algn="l">
              <a:lnSpc>
                <a:spcPts val="2500"/>
              </a:lnSpc>
              <a:buNone/>
            </a:pPr>
            <a:r>
              <a:rPr lang="en-US" sz="1550" dirty="0">
                <a:solidFill>
                  <a:srgbClr val="4A4A4A"/>
                </a:solidFill>
                <a:latin typeface="DM Sans" pitchFamily="34" charset="0"/>
                <a:ea typeface="DM Sans" pitchFamily="34" charset="-122"/>
                <a:cs typeface="DM Sans" pitchFamily="34" charset="-120"/>
              </a:rPr>
              <a:t>Understand why employees leave and identify key risk factors for attrition</a:t>
            </a:r>
            <a:endParaRPr lang="en-US" sz="1550" dirty="0"/>
          </a:p>
        </p:txBody>
      </p:sp>
      <p:sp>
        <p:nvSpPr>
          <p:cNvPr id="9" name="Shape 4"/>
          <p:cNvSpPr/>
          <p:nvPr/>
        </p:nvSpPr>
        <p:spPr>
          <a:xfrm>
            <a:off x="10157579" y="1616631"/>
            <a:ext cx="3679031" cy="2587466"/>
          </a:xfrm>
          <a:prstGeom prst="roundRect">
            <a:avLst>
              <a:gd name="adj" fmla="val 6904"/>
            </a:avLst>
          </a:prstGeom>
          <a:solidFill>
            <a:srgbClr val="FFCCD1"/>
          </a:solidFill>
          <a:ln w="7620">
            <a:solidFill>
              <a:srgbClr val="E5B2B7"/>
            </a:solidFill>
            <a:prstDash val="solid"/>
          </a:ln>
          <a:effectLst>
            <a:outerShdw dist="17780" dir="2700000" algn="bl" rotWithShape="0">
              <a:srgbClr val="E5B2B7">
                <a:alpha val="100000"/>
              </a:srgbClr>
            </a:outerShdw>
          </a:effectLst>
        </p:spPr>
      </p:sp>
      <p:pic>
        <p:nvPicPr>
          <p:cNvPr id="10" name="Image 3" descr="preencoded.png"/>
          <p:cNvPicPr>
            <a:picLocks noChangeAspect="1"/>
          </p:cNvPicPr>
          <p:nvPr/>
        </p:nvPicPr>
        <p:blipFill>
          <a:blip r:embed="rId7"/>
          <a:stretch>
            <a:fillRect/>
          </a:stretch>
        </p:blipFill>
        <p:spPr>
          <a:xfrm>
            <a:off x="10363557" y="1822609"/>
            <a:ext cx="595313" cy="595313"/>
          </a:xfrm>
          <a:prstGeom prst="rect">
            <a:avLst/>
          </a:prstGeom>
        </p:spPr>
      </p:pic>
      <p:pic>
        <p:nvPicPr>
          <p:cNvPr id="11" name="Image 4"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527268" y="1986201"/>
            <a:ext cx="267891" cy="267891"/>
          </a:xfrm>
          <a:prstGeom prst="rect">
            <a:avLst/>
          </a:prstGeom>
        </p:spPr>
      </p:pic>
      <p:sp>
        <p:nvSpPr>
          <p:cNvPr id="12" name="Text 5"/>
          <p:cNvSpPr/>
          <p:nvPr/>
        </p:nvSpPr>
        <p:spPr>
          <a:xfrm>
            <a:off x="10363557" y="261627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4A4A4A"/>
                </a:solidFill>
                <a:latin typeface="DM Sans Semi Bold" pitchFamily="34" charset="0"/>
                <a:ea typeface="DM Sans Semi Bold" pitchFamily="34" charset="-122"/>
                <a:cs typeface="DM Sans Semi Bold" pitchFamily="34" charset="-120"/>
              </a:rPr>
              <a:t>Approach</a:t>
            </a:r>
            <a:endParaRPr lang="en-US" sz="1950" dirty="0"/>
          </a:p>
        </p:txBody>
      </p:sp>
      <p:sp>
        <p:nvSpPr>
          <p:cNvPr id="13" name="Text 6"/>
          <p:cNvSpPr/>
          <p:nvPr/>
        </p:nvSpPr>
        <p:spPr>
          <a:xfrm>
            <a:off x="10363557" y="3045500"/>
            <a:ext cx="3267075" cy="952619"/>
          </a:xfrm>
          <a:prstGeom prst="rect">
            <a:avLst/>
          </a:prstGeom>
          <a:noFill/>
          <a:ln/>
        </p:spPr>
        <p:txBody>
          <a:bodyPr wrap="square" lIns="0" tIns="0" rIns="0" bIns="0" rtlCol="0" anchor="t"/>
          <a:lstStyle/>
          <a:p>
            <a:pPr marL="0" indent="0" algn="l">
              <a:lnSpc>
                <a:spcPts val="2500"/>
              </a:lnSpc>
              <a:buNone/>
            </a:pPr>
            <a:r>
              <a:rPr lang="en-US" sz="1550" dirty="0">
                <a:solidFill>
                  <a:srgbClr val="4A4A4A"/>
                </a:solidFill>
                <a:latin typeface="DM Sans" pitchFamily="34" charset="0"/>
                <a:ea typeface="DM Sans" pitchFamily="34" charset="-122"/>
                <a:cs typeface="DM Sans" pitchFamily="34" charset="-120"/>
              </a:rPr>
              <a:t>Structured data-driven analysis covering demographics, satisfaction, and compensation</a:t>
            </a:r>
            <a:endParaRPr lang="en-US" sz="1550" dirty="0"/>
          </a:p>
        </p:txBody>
      </p:sp>
      <p:sp>
        <p:nvSpPr>
          <p:cNvPr id="14" name="Shape 7"/>
          <p:cNvSpPr/>
          <p:nvPr/>
        </p:nvSpPr>
        <p:spPr>
          <a:xfrm>
            <a:off x="6280190" y="4402455"/>
            <a:ext cx="7556421" cy="1952387"/>
          </a:xfrm>
          <a:prstGeom prst="roundRect">
            <a:avLst>
              <a:gd name="adj" fmla="val 9149"/>
            </a:avLst>
          </a:prstGeom>
          <a:solidFill>
            <a:srgbClr val="FFCCD1"/>
          </a:solidFill>
          <a:ln w="7620">
            <a:solidFill>
              <a:srgbClr val="E5B2B7"/>
            </a:solidFill>
            <a:prstDash val="solid"/>
          </a:ln>
          <a:effectLst>
            <a:outerShdw dist="17780" dir="2700000" algn="bl" rotWithShape="0">
              <a:srgbClr val="E5B2B7">
                <a:alpha val="100000"/>
              </a:srgbClr>
            </a:outerShdw>
          </a:effectLst>
        </p:spPr>
      </p:sp>
      <p:pic>
        <p:nvPicPr>
          <p:cNvPr id="15" name="Image 5" descr="preencoded.png"/>
          <p:cNvPicPr>
            <a:picLocks noChangeAspect="1"/>
          </p:cNvPicPr>
          <p:nvPr/>
        </p:nvPicPr>
        <p:blipFill>
          <a:blip r:embed="rId10"/>
          <a:stretch>
            <a:fillRect/>
          </a:stretch>
        </p:blipFill>
        <p:spPr>
          <a:xfrm>
            <a:off x="6486168" y="4608433"/>
            <a:ext cx="595313" cy="595313"/>
          </a:xfrm>
          <a:prstGeom prst="rect">
            <a:avLst/>
          </a:prstGeom>
        </p:spPr>
      </p:pic>
      <p:pic>
        <p:nvPicPr>
          <p:cNvPr id="16" name="Image 6"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49879" y="4772025"/>
            <a:ext cx="267891" cy="267891"/>
          </a:xfrm>
          <a:prstGeom prst="rect">
            <a:avLst/>
          </a:prstGeom>
        </p:spPr>
      </p:pic>
      <p:sp>
        <p:nvSpPr>
          <p:cNvPr id="17" name="Text 8"/>
          <p:cNvSpPr/>
          <p:nvPr/>
        </p:nvSpPr>
        <p:spPr>
          <a:xfrm>
            <a:off x="6486168" y="5402104"/>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4A4A4A"/>
                </a:solidFill>
                <a:latin typeface="DM Sans Semi Bold" pitchFamily="34" charset="0"/>
                <a:ea typeface="DM Sans Semi Bold" pitchFamily="34" charset="-122"/>
                <a:cs typeface="DM Sans Semi Bold" pitchFamily="34" charset="-120"/>
              </a:rPr>
              <a:t>Output</a:t>
            </a:r>
            <a:endParaRPr lang="en-US" sz="1950" dirty="0"/>
          </a:p>
        </p:txBody>
      </p:sp>
      <p:sp>
        <p:nvSpPr>
          <p:cNvPr id="18" name="Text 9"/>
          <p:cNvSpPr/>
          <p:nvPr/>
        </p:nvSpPr>
        <p:spPr>
          <a:xfrm>
            <a:off x="6486168" y="5831324"/>
            <a:ext cx="7144464" cy="317540"/>
          </a:xfrm>
          <a:prstGeom prst="rect">
            <a:avLst/>
          </a:prstGeom>
          <a:noFill/>
          <a:ln/>
        </p:spPr>
        <p:txBody>
          <a:bodyPr wrap="none" lIns="0" tIns="0" rIns="0" bIns="0" rtlCol="0" anchor="t"/>
          <a:lstStyle/>
          <a:p>
            <a:pPr marL="0" indent="0" algn="l">
              <a:lnSpc>
                <a:spcPts val="2500"/>
              </a:lnSpc>
              <a:buNone/>
            </a:pPr>
            <a:r>
              <a:rPr lang="en-US" sz="1550" dirty="0">
                <a:solidFill>
                  <a:srgbClr val="4A4A4A"/>
                </a:solidFill>
                <a:latin typeface="DM Sans" pitchFamily="34" charset="0"/>
                <a:ea typeface="DM Sans" pitchFamily="34" charset="-122"/>
                <a:cs typeface="DM Sans" pitchFamily="34" charset="-120"/>
              </a:rPr>
              <a:t>Multi-page Power BI dashboard designed for HR decision-makers</a:t>
            </a:r>
            <a:endParaRPr lang="en-US" sz="1550" dirty="0"/>
          </a:p>
        </p:txBody>
      </p:sp>
      <p:sp>
        <p:nvSpPr>
          <p:cNvPr id="19" name="Text 10"/>
          <p:cNvSpPr/>
          <p:nvPr/>
        </p:nvSpPr>
        <p:spPr>
          <a:xfrm>
            <a:off x="6280190" y="6578084"/>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4A4A4A"/>
                </a:solidFill>
                <a:latin typeface="DM Sans" pitchFamily="34" charset="0"/>
                <a:ea typeface="DM Sans" pitchFamily="34" charset="-122"/>
                <a:cs typeface="DM Sans" pitchFamily="34" charset="-120"/>
              </a:rPr>
              <a:t>The analysis examines demographic factors, satisfaction levels, work-life balance, tenure patterns, salary structures, and job experience to provide HR teams with comprehensive insights for improving employee retention strategies.</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046321"/>
            <a:ext cx="6715244" cy="620078"/>
          </a:xfrm>
          <a:prstGeom prst="rect">
            <a:avLst/>
          </a:prstGeom>
          <a:noFill/>
          <a:ln/>
        </p:spPr>
        <p:txBody>
          <a:bodyPr wrap="none" lIns="0" tIns="0" rIns="0" bIns="0" rtlCol="0" anchor="t"/>
          <a:lstStyle/>
          <a:p>
            <a:pPr marL="0" indent="0" algn="l">
              <a:lnSpc>
                <a:spcPts val="4850"/>
              </a:lnSpc>
              <a:buNone/>
            </a:pPr>
            <a:r>
              <a:rPr lang="en-US" sz="3900" dirty="0">
                <a:solidFill>
                  <a:srgbClr val="9C5461"/>
                </a:solidFill>
                <a:latin typeface="DM Sans Semi Bold" pitchFamily="34" charset="0"/>
                <a:ea typeface="DM Sans Semi Bold" pitchFamily="34" charset="-122"/>
                <a:cs typeface="DM Sans Semi Bold" pitchFamily="34" charset="-120"/>
              </a:rPr>
              <a:t>Dataset &amp; Technology Stack</a:t>
            </a:r>
            <a:endParaRPr lang="en-US" sz="3900" dirty="0"/>
          </a:p>
        </p:txBody>
      </p:sp>
      <p:sp>
        <p:nvSpPr>
          <p:cNvPr id="3" name="Text 1"/>
          <p:cNvSpPr/>
          <p:nvPr/>
        </p:nvSpPr>
        <p:spPr>
          <a:xfrm>
            <a:off x="793790" y="2162413"/>
            <a:ext cx="3466624" cy="372070"/>
          </a:xfrm>
          <a:prstGeom prst="rect">
            <a:avLst/>
          </a:prstGeom>
          <a:noFill/>
          <a:ln/>
        </p:spPr>
        <p:txBody>
          <a:bodyPr wrap="none" lIns="0" tIns="0" rIns="0" bIns="0" rtlCol="0" anchor="t"/>
          <a:lstStyle/>
          <a:p>
            <a:pPr marL="0" indent="0" algn="l">
              <a:lnSpc>
                <a:spcPts val="2900"/>
              </a:lnSpc>
              <a:buNone/>
            </a:pPr>
            <a:r>
              <a:rPr lang="en-US" sz="2300" dirty="0">
                <a:solidFill>
                  <a:srgbClr val="9C5461"/>
                </a:solidFill>
                <a:latin typeface="DM Sans Semi Bold" pitchFamily="34" charset="0"/>
                <a:ea typeface="DM Sans Semi Bold" pitchFamily="34" charset="-122"/>
                <a:cs typeface="DM Sans Semi Bold" pitchFamily="34" charset="-120"/>
              </a:rPr>
              <a:t>IBM HR Attrition Dataset</a:t>
            </a:r>
            <a:endParaRPr lang="en-US" sz="2300" dirty="0"/>
          </a:p>
        </p:txBody>
      </p:sp>
      <p:sp>
        <p:nvSpPr>
          <p:cNvPr id="4" name="Text 2"/>
          <p:cNvSpPr/>
          <p:nvPr/>
        </p:nvSpPr>
        <p:spPr>
          <a:xfrm>
            <a:off x="793790" y="2732842"/>
            <a:ext cx="6279356" cy="317540"/>
          </a:xfrm>
          <a:prstGeom prst="rect">
            <a:avLst/>
          </a:prstGeom>
          <a:noFill/>
          <a:ln/>
        </p:spPr>
        <p:txBody>
          <a:bodyPr wrap="none" lIns="0" tIns="0" rIns="0" bIns="0" rtlCol="0" anchor="t"/>
          <a:lstStyle/>
          <a:p>
            <a:pPr marL="0" indent="0" algn="l">
              <a:lnSpc>
                <a:spcPts val="2500"/>
              </a:lnSpc>
              <a:buNone/>
            </a:pPr>
            <a:r>
              <a:rPr lang="en-US" sz="1550" dirty="0">
                <a:solidFill>
                  <a:srgbClr val="4A4A4A"/>
                </a:solidFill>
                <a:latin typeface="DM Sans" pitchFamily="34" charset="0"/>
                <a:ea typeface="DM Sans" pitchFamily="34" charset="-122"/>
                <a:cs typeface="DM Sans" pitchFamily="34" charset="-120"/>
              </a:rPr>
              <a:t>Employee-level information including:</a:t>
            </a:r>
            <a:endParaRPr lang="en-US" sz="1550" dirty="0"/>
          </a:p>
        </p:txBody>
      </p:sp>
      <p:sp>
        <p:nvSpPr>
          <p:cNvPr id="5" name="Text 3"/>
          <p:cNvSpPr/>
          <p:nvPr/>
        </p:nvSpPr>
        <p:spPr>
          <a:xfrm>
            <a:off x="793790" y="3228975"/>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A4A4A"/>
                </a:solidFill>
                <a:latin typeface="DM Sans" pitchFamily="34" charset="0"/>
                <a:ea typeface="DM Sans" pitchFamily="34" charset="-122"/>
                <a:cs typeface="DM Sans" pitchFamily="34" charset="-120"/>
              </a:rPr>
              <a:t>Demographics (Age, MaritalStatus)</a:t>
            </a:r>
            <a:endParaRPr lang="en-US" sz="1550" dirty="0"/>
          </a:p>
        </p:txBody>
      </p:sp>
      <p:sp>
        <p:nvSpPr>
          <p:cNvPr id="6" name="Text 4"/>
          <p:cNvSpPr/>
          <p:nvPr/>
        </p:nvSpPr>
        <p:spPr>
          <a:xfrm>
            <a:off x="793790" y="3615928"/>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A4A4A"/>
                </a:solidFill>
                <a:latin typeface="DM Sans" pitchFamily="34" charset="0"/>
                <a:ea typeface="DM Sans" pitchFamily="34" charset="-122"/>
                <a:cs typeface="DM Sans" pitchFamily="34" charset="-120"/>
              </a:rPr>
              <a:t>Job details (Department, YearsAtCompany)</a:t>
            </a:r>
            <a:endParaRPr lang="en-US" sz="1550" dirty="0"/>
          </a:p>
        </p:txBody>
      </p:sp>
      <p:sp>
        <p:nvSpPr>
          <p:cNvPr id="7" name="Text 5"/>
          <p:cNvSpPr/>
          <p:nvPr/>
        </p:nvSpPr>
        <p:spPr>
          <a:xfrm>
            <a:off x="793790" y="4002881"/>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4A4A4A"/>
                </a:solidFill>
                <a:latin typeface="DM Sans" pitchFamily="34" charset="0"/>
                <a:ea typeface="DM Sans" pitchFamily="34" charset="-122"/>
                <a:cs typeface="DM Sans" pitchFamily="34" charset="-120"/>
              </a:rPr>
              <a:t>Satisfaction scores (JobSatisfaction, EnvironmentSatisfaction, WorkLifeBalance)</a:t>
            </a:r>
            <a:endParaRPr lang="en-US" sz="1550" dirty="0"/>
          </a:p>
        </p:txBody>
      </p:sp>
      <p:sp>
        <p:nvSpPr>
          <p:cNvPr id="8" name="Text 6"/>
          <p:cNvSpPr/>
          <p:nvPr/>
        </p:nvSpPr>
        <p:spPr>
          <a:xfrm>
            <a:off x="793790" y="4707374"/>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A4A4A"/>
                </a:solidFill>
                <a:latin typeface="DM Sans" pitchFamily="34" charset="0"/>
                <a:ea typeface="DM Sans" pitchFamily="34" charset="-122"/>
                <a:cs typeface="DM Sans" pitchFamily="34" charset="-120"/>
              </a:rPr>
              <a:t>Compensation (MonthlyIncome)</a:t>
            </a:r>
            <a:endParaRPr lang="en-US" sz="1550" dirty="0"/>
          </a:p>
        </p:txBody>
      </p:sp>
      <p:sp>
        <p:nvSpPr>
          <p:cNvPr id="9" name="Text 7"/>
          <p:cNvSpPr/>
          <p:nvPr/>
        </p:nvSpPr>
        <p:spPr>
          <a:xfrm>
            <a:off x="793790" y="5094327"/>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A4A4A"/>
                </a:solidFill>
                <a:latin typeface="DM Sans" pitchFamily="34" charset="0"/>
                <a:ea typeface="DM Sans" pitchFamily="34" charset="-122"/>
                <a:cs typeface="DM Sans" pitchFamily="34" charset="-120"/>
              </a:rPr>
              <a:t>Experience (NumCompaniesWorked, Education)</a:t>
            </a:r>
            <a:endParaRPr lang="en-US" sz="1550" dirty="0"/>
          </a:p>
        </p:txBody>
      </p:sp>
      <p:sp>
        <p:nvSpPr>
          <p:cNvPr id="10" name="Text 8"/>
          <p:cNvSpPr/>
          <p:nvPr/>
        </p:nvSpPr>
        <p:spPr>
          <a:xfrm>
            <a:off x="793790" y="5481280"/>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A4A4A"/>
                </a:solidFill>
                <a:latin typeface="DM Sans" pitchFamily="34" charset="0"/>
                <a:ea typeface="DM Sans" pitchFamily="34" charset="-122"/>
                <a:cs typeface="DM Sans" pitchFamily="34" charset="-120"/>
              </a:rPr>
              <a:t>Attrition status</a:t>
            </a:r>
            <a:endParaRPr lang="en-US" sz="1550" dirty="0"/>
          </a:p>
        </p:txBody>
      </p:sp>
      <p:sp>
        <p:nvSpPr>
          <p:cNvPr id="11" name="Text 9"/>
          <p:cNvSpPr/>
          <p:nvPr/>
        </p:nvSpPr>
        <p:spPr>
          <a:xfrm>
            <a:off x="7564874" y="2162413"/>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9C5461"/>
                </a:solidFill>
                <a:latin typeface="DM Sans Semi Bold" pitchFamily="34" charset="0"/>
                <a:ea typeface="DM Sans Semi Bold" pitchFamily="34" charset="-122"/>
                <a:cs typeface="DM Sans Semi Bold" pitchFamily="34" charset="-120"/>
              </a:rPr>
              <a:t>Tools Used</a:t>
            </a:r>
            <a:endParaRPr lang="en-US" sz="2300" dirty="0"/>
          </a:p>
        </p:txBody>
      </p:sp>
      <p:sp>
        <p:nvSpPr>
          <p:cNvPr id="12" name="Shape 10"/>
          <p:cNvSpPr/>
          <p:nvPr/>
        </p:nvSpPr>
        <p:spPr>
          <a:xfrm>
            <a:off x="7564874" y="2757726"/>
            <a:ext cx="6279356" cy="1268492"/>
          </a:xfrm>
          <a:prstGeom prst="roundRect">
            <a:avLst>
              <a:gd name="adj" fmla="val 14082"/>
            </a:avLst>
          </a:prstGeom>
          <a:solidFill>
            <a:srgbClr val="FFFFFF"/>
          </a:solidFill>
          <a:ln w="22860">
            <a:solidFill>
              <a:srgbClr val="E5B2B7"/>
            </a:solidFill>
            <a:prstDash val="solid"/>
          </a:ln>
          <a:effectLst>
            <a:outerShdw dist="17780" dir="2700000" algn="bl" rotWithShape="0">
              <a:srgbClr val="E5B2B7">
                <a:alpha val="100000"/>
              </a:srgbClr>
            </a:outerShdw>
          </a:effectLst>
        </p:spPr>
      </p:sp>
      <p:sp>
        <p:nvSpPr>
          <p:cNvPr id="13" name="Text 11"/>
          <p:cNvSpPr/>
          <p:nvPr/>
        </p:nvSpPr>
        <p:spPr>
          <a:xfrm>
            <a:off x="7786092" y="2978944"/>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4A4A4A"/>
                </a:solidFill>
                <a:latin typeface="DM Sans Semi Bold" pitchFamily="34" charset="0"/>
                <a:ea typeface="DM Sans Semi Bold" pitchFamily="34" charset="-122"/>
                <a:cs typeface="DM Sans Semi Bold" pitchFamily="34" charset="-120"/>
              </a:rPr>
              <a:t>Python</a:t>
            </a:r>
            <a:endParaRPr lang="en-US" sz="1950" dirty="0"/>
          </a:p>
        </p:txBody>
      </p:sp>
      <p:sp>
        <p:nvSpPr>
          <p:cNvPr id="14" name="Text 12"/>
          <p:cNvSpPr/>
          <p:nvPr/>
        </p:nvSpPr>
        <p:spPr>
          <a:xfrm>
            <a:off x="7786092" y="3487460"/>
            <a:ext cx="5836920" cy="317540"/>
          </a:xfrm>
          <a:prstGeom prst="rect">
            <a:avLst/>
          </a:prstGeom>
          <a:noFill/>
          <a:ln/>
        </p:spPr>
        <p:txBody>
          <a:bodyPr wrap="none" lIns="0" tIns="0" rIns="0" bIns="0" rtlCol="0" anchor="t"/>
          <a:lstStyle/>
          <a:p>
            <a:pPr marL="0" indent="0" algn="l">
              <a:lnSpc>
                <a:spcPts val="2500"/>
              </a:lnSpc>
              <a:buNone/>
            </a:pPr>
            <a:r>
              <a:rPr lang="en-US" sz="1550" dirty="0">
                <a:solidFill>
                  <a:srgbClr val="4A4A4A"/>
                </a:solidFill>
                <a:latin typeface="DM Sans" pitchFamily="34" charset="0"/>
                <a:ea typeface="DM Sans" pitchFamily="34" charset="-122"/>
                <a:cs typeface="DM Sans" pitchFamily="34" charset="-120"/>
              </a:rPr>
              <a:t>Pandas, NumPy, Matplotlib, Seaborn for EDA</a:t>
            </a:r>
            <a:endParaRPr lang="en-US" sz="1550" dirty="0"/>
          </a:p>
        </p:txBody>
      </p:sp>
      <p:sp>
        <p:nvSpPr>
          <p:cNvPr id="15" name="Shape 13"/>
          <p:cNvSpPr/>
          <p:nvPr/>
        </p:nvSpPr>
        <p:spPr>
          <a:xfrm>
            <a:off x="7564874" y="4224576"/>
            <a:ext cx="6279356" cy="1268492"/>
          </a:xfrm>
          <a:prstGeom prst="roundRect">
            <a:avLst>
              <a:gd name="adj" fmla="val 14082"/>
            </a:avLst>
          </a:prstGeom>
          <a:solidFill>
            <a:srgbClr val="FFFFFF"/>
          </a:solidFill>
          <a:ln w="22860">
            <a:solidFill>
              <a:srgbClr val="E5B2B7"/>
            </a:solidFill>
            <a:prstDash val="solid"/>
          </a:ln>
          <a:effectLst>
            <a:outerShdw dist="17780" dir="2700000" algn="bl" rotWithShape="0">
              <a:srgbClr val="E5B2B7">
                <a:alpha val="100000"/>
              </a:srgbClr>
            </a:outerShdw>
          </a:effectLst>
        </p:spPr>
      </p:sp>
      <p:sp>
        <p:nvSpPr>
          <p:cNvPr id="16" name="Text 14"/>
          <p:cNvSpPr/>
          <p:nvPr/>
        </p:nvSpPr>
        <p:spPr>
          <a:xfrm>
            <a:off x="7786092" y="4445794"/>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4A4A4A"/>
                </a:solidFill>
                <a:latin typeface="DM Sans Semi Bold" pitchFamily="34" charset="0"/>
                <a:ea typeface="DM Sans Semi Bold" pitchFamily="34" charset="-122"/>
                <a:cs typeface="DM Sans Semi Bold" pitchFamily="34" charset="-120"/>
              </a:rPr>
              <a:t>SQL</a:t>
            </a:r>
            <a:endParaRPr lang="en-US" sz="1950" dirty="0"/>
          </a:p>
        </p:txBody>
      </p:sp>
      <p:sp>
        <p:nvSpPr>
          <p:cNvPr id="17" name="Text 15"/>
          <p:cNvSpPr/>
          <p:nvPr/>
        </p:nvSpPr>
        <p:spPr>
          <a:xfrm>
            <a:off x="7786092" y="4954310"/>
            <a:ext cx="5836920" cy="317540"/>
          </a:xfrm>
          <a:prstGeom prst="rect">
            <a:avLst/>
          </a:prstGeom>
          <a:noFill/>
          <a:ln/>
        </p:spPr>
        <p:txBody>
          <a:bodyPr wrap="none" lIns="0" tIns="0" rIns="0" bIns="0" rtlCol="0" anchor="t"/>
          <a:lstStyle/>
          <a:p>
            <a:pPr marL="0" indent="0" algn="l">
              <a:lnSpc>
                <a:spcPts val="2500"/>
              </a:lnSpc>
              <a:buNone/>
            </a:pPr>
            <a:r>
              <a:rPr lang="en-US" sz="1550" dirty="0">
                <a:solidFill>
                  <a:srgbClr val="4A4A4A"/>
                </a:solidFill>
                <a:latin typeface="DM Sans" pitchFamily="34" charset="0"/>
                <a:ea typeface="DM Sans" pitchFamily="34" charset="-122"/>
                <a:cs typeface="DM Sans" pitchFamily="34" charset="-120"/>
              </a:rPr>
              <a:t>Deep workforce insights and pattern validation</a:t>
            </a:r>
            <a:endParaRPr lang="en-US" sz="1550" dirty="0"/>
          </a:p>
        </p:txBody>
      </p:sp>
      <p:sp>
        <p:nvSpPr>
          <p:cNvPr id="18" name="Shape 16"/>
          <p:cNvSpPr/>
          <p:nvPr/>
        </p:nvSpPr>
        <p:spPr>
          <a:xfrm>
            <a:off x="7564874" y="5691426"/>
            <a:ext cx="6279356" cy="1268492"/>
          </a:xfrm>
          <a:prstGeom prst="roundRect">
            <a:avLst>
              <a:gd name="adj" fmla="val 14082"/>
            </a:avLst>
          </a:prstGeom>
          <a:solidFill>
            <a:srgbClr val="FFFFFF"/>
          </a:solidFill>
          <a:ln w="22860">
            <a:solidFill>
              <a:srgbClr val="E5B2B7"/>
            </a:solidFill>
            <a:prstDash val="solid"/>
          </a:ln>
          <a:effectLst>
            <a:outerShdw dist="17780" dir="2700000" algn="bl" rotWithShape="0">
              <a:srgbClr val="E5B2B7">
                <a:alpha val="100000"/>
              </a:srgbClr>
            </a:outerShdw>
          </a:effectLst>
        </p:spPr>
      </p:sp>
      <p:sp>
        <p:nvSpPr>
          <p:cNvPr id="19" name="Text 17"/>
          <p:cNvSpPr/>
          <p:nvPr/>
        </p:nvSpPr>
        <p:spPr>
          <a:xfrm>
            <a:off x="7786092" y="5912644"/>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4A4A4A"/>
                </a:solidFill>
                <a:latin typeface="DM Sans Semi Bold" pitchFamily="34" charset="0"/>
                <a:ea typeface="DM Sans Semi Bold" pitchFamily="34" charset="-122"/>
                <a:cs typeface="DM Sans Semi Bold" pitchFamily="34" charset="-120"/>
              </a:rPr>
              <a:t>Power BI</a:t>
            </a:r>
            <a:endParaRPr lang="en-US" sz="1950" dirty="0"/>
          </a:p>
        </p:txBody>
      </p:sp>
      <p:sp>
        <p:nvSpPr>
          <p:cNvPr id="20" name="Text 18"/>
          <p:cNvSpPr/>
          <p:nvPr/>
        </p:nvSpPr>
        <p:spPr>
          <a:xfrm>
            <a:off x="7786092" y="6421160"/>
            <a:ext cx="5836920" cy="317540"/>
          </a:xfrm>
          <a:prstGeom prst="rect">
            <a:avLst/>
          </a:prstGeom>
          <a:noFill/>
          <a:ln/>
        </p:spPr>
        <p:txBody>
          <a:bodyPr wrap="none" lIns="0" tIns="0" rIns="0" bIns="0" rtlCol="0" anchor="t"/>
          <a:lstStyle/>
          <a:p>
            <a:pPr marL="0" indent="0" algn="l">
              <a:lnSpc>
                <a:spcPts val="2500"/>
              </a:lnSpc>
              <a:buNone/>
            </a:pPr>
            <a:r>
              <a:rPr lang="en-US" sz="1550" dirty="0">
                <a:solidFill>
                  <a:srgbClr val="4A4A4A"/>
                </a:solidFill>
                <a:latin typeface="DM Sans" pitchFamily="34" charset="0"/>
                <a:ea typeface="DM Sans" pitchFamily="34" charset="-122"/>
                <a:cs typeface="DM Sans" pitchFamily="34" charset="-120"/>
              </a:rPr>
              <a:t>Interactive dashboard visualization</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36652"/>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9C5461"/>
                </a:solidFill>
                <a:latin typeface="DM Sans Semi Bold" pitchFamily="34" charset="0"/>
                <a:ea typeface="DM Sans Semi Bold" pitchFamily="34" charset="-122"/>
                <a:cs typeface="DM Sans Semi Bold" pitchFamily="34" charset="-120"/>
              </a:rPr>
              <a:t>Methodology: Three-Phase Analysis</a:t>
            </a:r>
            <a:endParaRPr lang="en-US" sz="3900" dirty="0"/>
          </a:p>
        </p:txBody>
      </p:sp>
      <p:pic>
        <p:nvPicPr>
          <p:cNvPr id="4" name="Image 1" descr="preencoded.png"/>
          <p:cNvPicPr>
            <a:picLocks noChangeAspect="1"/>
          </p:cNvPicPr>
          <p:nvPr/>
        </p:nvPicPr>
        <p:blipFill>
          <a:blip r:embed="rId4"/>
          <a:stretch>
            <a:fillRect/>
          </a:stretch>
        </p:blipFill>
        <p:spPr>
          <a:xfrm>
            <a:off x="6280190" y="2374463"/>
            <a:ext cx="992267" cy="1461016"/>
          </a:xfrm>
          <a:prstGeom prst="rect">
            <a:avLst/>
          </a:prstGeom>
        </p:spPr>
      </p:pic>
      <p:sp>
        <p:nvSpPr>
          <p:cNvPr id="5" name="Text 1"/>
          <p:cNvSpPr/>
          <p:nvPr/>
        </p:nvSpPr>
        <p:spPr>
          <a:xfrm>
            <a:off x="7470815" y="2572822"/>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4A4A4A"/>
                </a:solidFill>
                <a:latin typeface="DM Sans Semi Bold" pitchFamily="34" charset="0"/>
                <a:ea typeface="DM Sans Semi Bold" pitchFamily="34" charset="-122"/>
                <a:cs typeface="DM Sans Semi Bold" pitchFamily="34" charset="-120"/>
              </a:rPr>
              <a:t>Python EDA</a:t>
            </a:r>
            <a:endParaRPr lang="en-US" sz="1950" dirty="0"/>
          </a:p>
        </p:txBody>
      </p:sp>
      <p:sp>
        <p:nvSpPr>
          <p:cNvPr id="6" name="Text 2"/>
          <p:cNvSpPr/>
          <p:nvPr/>
        </p:nvSpPr>
        <p:spPr>
          <a:xfrm>
            <a:off x="7470815" y="3002042"/>
            <a:ext cx="6365796" cy="635079"/>
          </a:xfrm>
          <a:prstGeom prst="rect">
            <a:avLst/>
          </a:prstGeom>
          <a:noFill/>
          <a:ln/>
        </p:spPr>
        <p:txBody>
          <a:bodyPr wrap="square" lIns="0" tIns="0" rIns="0" bIns="0" rtlCol="0" anchor="t"/>
          <a:lstStyle/>
          <a:p>
            <a:pPr marL="0" indent="0" algn="l">
              <a:lnSpc>
                <a:spcPts val="2500"/>
              </a:lnSpc>
              <a:buNone/>
            </a:pPr>
            <a:r>
              <a:rPr lang="en-US" sz="1550" dirty="0">
                <a:solidFill>
                  <a:srgbClr val="4A4A4A"/>
                </a:solidFill>
                <a:latin typeface="DM Sans" pitchFamily="34" charset="0"/>
                <a:ea typeface="DM Sans" pitchFamily="34" charset="-122"/>
                <a:cs typeface="DM Sans" pitchFamily="34" charset="-120"/>
              </a:rPr>
              <a:t>Feature engineering and exploratory data analysis to identify patterns</a:t>
            </a:r>
            <a:endParaRPr lang="en-US" sz="1550" dirty="0"/>
          </a:p>
        </p:txBody>
      </p:sp>
      <p:pic>
        <p:nvPicPr>
          <p:cNvPr id="7" name="Image 2" descr="preencoded.png"/>
          <p:cNvPicPr>
            <a:picLocks noChangeAspect="1"/>
          </p:cNvPicPr>
          <p:nvPr/>
        </p:nvPicPr>
        <p:blipFill>
          <a:blip r:embed="rId5"/>
          <a:stretch>
            <a:fillRect/>
          </a:stretch>
        </p:blipFill>
        <p:spPr>
          <a:xfrm>
            <a:off x="6280190" y="3835479"/>
            <a:ext cx="992267" cy="1190744"/>
          </a:xfrm>
          <a:prstGeom prst="rect">
            <a:avLst/>
          </a:prstGeom>
        </p:spPr>
      </p:pic>
      <p:sp>
        <p:nvSpPr>
          <p:cNvPr id="8" name="Text 3"/>
          <p:cNvSpPr/>
          <p:nvPr/>
        </p:nvSpPr>
        <p:spPr>
          <a:xfrm>
            <a:off x="7470815" y="4033838"/>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4A4A4A"/>
                </a:solidFill>
                <a:latin typeface="DM Sans Semi Bold" pitchFamily="34" charset="0"/>
                <a:ea typeface="DM Sans Semi Bold" pitchFamily="34" charset="-122"/>
                <a:cs typeface="DM Sans Semi Bold" pitchFamily="34" charset="-120"/>
              </a:rPr>
              <a:t>SQL Queries</a:t>
            </a:r>
            <a:endParaRPr lang="en-US" sz="1950" dirty="0"/>
          </a:p>
        </p:txBody>
      </p:sp>
      <p:sp>
        <p:nvSpPr>
          <p:cNvPr id="9" name="Text 4"/>
          <p:cNvSpPr/>
          <p:nvPr/>
        </p:nvSpPr>
        <p:spPr>
          <a:xfrm>
            <a:off x="7470815" y="4463058"/>
            <a:ext cx="6365796" cy="317540"/>
          </a:xfrm>
          <a:prstGeom prst="rect">
            <a:avLst/>
          </a:prstGeom>
          <a:noFill/>
          <a:ln/>
        </p:spPr>
        <p:txBody>
          <a:bodyPr wrap="none" lIns="0" tIns="0" rIns="0" bIns="0" rtlCol="0" anchor="t"/>
          <a:lstStyle/>
          <a:p>
            <a:pPr marL="0" indent="0" algn="l">
              <a:lnSpc>
                <a:spcPts val="2500"/>
              </a:lnSpc>
              <a:buNone/>
            </a:pPr>
            <a:r>
              <a:rPr lang="en-US" sz="1550" dirty="0">
                <a:solidFill>
                  <a:srgbClr val="4A4A4A"/>
                </a:solidFill>
                <a:latin typeface="DM Sans" pitchFamily="34" charset="0"/>
                <a:ea typeface="DM Sans" pitchFamily="34" charset="-122"/>
                <a:cs typeface="DM Sans" pitchFamily="34" charset="-120"/>
              </a:rPr>
              <a:t>Compute deeper workforce insights and validate EDA patterns</a:t>
            </a:r>
            <a:endParaRPr lang="en-US" sz="1550" dirty="0"/>
          </a:p>
        </p:txBody>
      </p:sp>
      <p:pic>
        <p:nvPicPr>
          <p:cNvPr id="10" name="Image 3" descr="preencoded.png"/>
          <p:cNvPicPr>
            <a:picLocks noChangeAspect="1"/>
          </p:cNvPicPr>
          <p:nvPr/>
        </p:nvPicPr>
        <p:blipFill>
          <a:blip r:embed="rId6"/>
          <a:stretch>
            <a:fillRect/>
          </a:stretch>
        </p:blipFill>
        <p:spPr>
          <a:xfrm>
            <a:off x="6280190" y="5026223"/>
            <a:ext cx="992267" cy="1190744"/>
          </a:xfrm>
          <a:prstGeom prst="rect">
            <a:avLst/>
          </a:prstGeom>
        </p:spPr>
      </p:pic>
      <p:sp>
        <p:nvSpPr>
          <p:cNvPr id="11" name="Text 5"/>
          <p:cNvSpPr/>
          <p:nvPr/>
        </p:nvSpPr>
        <p:spPr>
          <a:xfrm>
            <a:off x="7470815" y="5224582"/>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4A4A4A"/>
                </a:solidFill>
                <a:latin typeface="DM Sans Semi Bold" pitchFamily="34" charset="0"/>
                <a:ea typeface="DM Sans Semi Bold" pitchFamily="34" charset="-122"/>
                <a:cs typeface="DM Sans Semi Bold" pitchFamily="34" charset="-120"/>
              </a:rPr>
              <a:t>Power BI Dashboard</a:t>
            </a:r>
            <a:endParaRPr lang="en-US" sz="1950" dirty="0"/>
          </a:p>
        </p:txBody>
      </p:sp>
      <p:sp>
        <p:nvSpPr>
          <p:cNvPr id="12" name="Text 6"/>
          <p:cNvSpPr/>
          <p:nvPr/>
        </p:nvSpPr>
        <p:spPr>
          <a:xfrm>
            <a:off x="7470815" y="5653802"/>
            <a:ext cx="6365796" cy="317540"/>
          </a:xfrm>
          <a:prstGeom prst="rect">
            <a:avLst/>
          </a:prstGeom>
          <a:noFill/>
          <a:ln/>
        </p:spPr>
        <p:txBody>
          <a:bodyPr wrap="none" lIns="0" tIns="0" rIns="0" bIns="0" rtlCol="0" anchor="t"/>
          <a:lstStyle/>
          <a:p>
            <a:pPr marL="0" indent="0" algn="l">
              <a:lnSpc>
                <a:spcPts val="2500"/>
              </a:lnSpc>
              <a:buNone/>
            </a:pPr>
            <a:r>
              <a:rPr lang="en-US" sz="1550" dirty="0">
                <a:solidFill>
                  <a:srgbClr val="4A4A4A"/>
                </a:solidFill>
                <a:latin typeface="DM Sans" pitchFamily="34" charset="0"/>
                <a:ea typeface="DM Sans" pitchFamily="34" charset="-122"/>
                <a:cs typeface="DM Sans" pitchFamily="34" charset="-120"/>
              </a:rPr>
              <a:t>Three-page interactive visualization for HR decision-makers</a:t>
            </a:r>
            <a:endParaRPr lang="en-US" sz="1550" dirty="0"/>
          </a:p>
        </p:txBody>
      </p:sp>
      <p:sp>
        <p:nvSpPr>
          <p:cNvPr id="13" name="Text 7"/>
          <p:cNvSpPr/>
          <p:nvPr/>
        </p:nvSpPr>
        <p:spPr>
          <a:xfrm>
            <a:off x="6280190" y="6440210"/>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4A4A4A"/>
                </a:solidFill>
                <a:latin typeface="DM Sans" pitchFamily="34" charset="0"/>
                <a:ea typeface="DM Sans" pitchFamily="34" charset="-122"/>
                <a:cs typeface="DM Sans" pitchFamily="34" charset="-120"/>
              </a:rPr>
              <a:t>This end-to-end analytics workflow combines exploratory analysis, database querying, and interactive visualization to deliver comprehensive insights into employee attrition patterns and risk factors.</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558409"/>
            <a:ext cx="6013728" cy="620078"/>
          </a:xfrm>
          <a:prstGeom prst="rect">
            <a:avLst/>
          </a:prstGeom>
          <a:noFill/>
          <a:ln/>
        </p:spPr>
        <p:txBody>
          <a:bodyPr wrap="none" lIns="0" tIns="0" rIns="0" bIns="0" rtlCol="0" anchor="t"/>
          <a:lstStyle/>
          <a:p>
            <a:pPr marL="0" indent="0" algn="l">
              <a:lnSpc>
                <a:spcPts val="4850"/>
              </a:lnSpc>
              <a:buNone/>
            </a:pPr>
            <a:r>
              <a:rPr lang="en-US" sz="3900" dirty="0">
                <a:solidFill>
                  <a:srgbClr val="9C5461"/>
                </a:solidFill>
                <a:latin typeface="DM Sans Semi Bold" pitchFamily="34" charset="0"/>
                <a:ea typeface="DM Sans Semi Bold" pitchFamily="34" charset="-122"/>
                <a:cs typeface="DM Sans Semi Bold" pitchFamily="34" charset="-120"/>
              </a:rPr>
              <a:t>Python EDA: Key Findings</a:t>
            </a:r>
            <a:endParaRPr lang="en-US" sz="3900" dirty="0"/>
          </a:p>
        </p:txBody>
      </p:sp>
      <p:sp>
        <p:nvSpPr>
          <p:cNvPr id="4" name="Text 1"/>
          <p:cNvSpPr/>
          <p:nvPr/>
        </p:nvSpPr>
        <p:spPr>
          <a:xfrm>
            <a:off x="793790" y="2575322"/>
            <a:ext cx="2353389" cy="654963"/>
          </a:xfrm>
          <a:prstGeom prst="rect">
            <a:avLst/>
          </a:prstGeom>
          <a:noFill/>
          <a:ln/>
        </p:spPr>
        <p:txBody>
          <a:bodyPr wrap="none" lIns="0" tIns="0" rIns="0" bIns="0" rtlCol="0" anchor="t"/>
          <a:lstStyle/>
          <a:p>
            <a:pPr marL="0" indent="0" algn="ctr">
              <a:lnSpc>
                <a:spcPts val="5150"/>
              </a:lnSpc>
              <a:buNone/>
            </a:pPr>
            <a:r>
              <a:rPr lang="en-US" sz="5150" dirty="0">
                <a:solidFill>
                  <a:srgbClr val="4A4A4A"/>
                </a:solidFill>
                <a:latin typeface="DM Sans Semi Bold" pitchFamily="34" charset="0"/>
                <a:ea typeface="DM Sans Semi Bold" pitchFamily="34" charset="-122"/>
                <a:cs typeface="DM Sans Semi Bold" pitchFamily="34" charset="-120"/>
              </a:rPr>
              <a:t>16.12%</a:t>
            </a:r>
            <a:endParaRPr lang="en-US" sz="5150" dirty="0"/>
          </a:p>
        </p:txBody>
      </p:sp>
      <p:sp>
        <p:nvSpPr>
          <p:cNvPr id="5" name="Text 2"/>
          <p:cNvSpPr/>
          <p:nvPr/>
        </p:nvSpPr>
        <p:spPr>
          <a:xfrm>
            <a:off x="793790" y="3478292"/>
            <a:ext cx="2353389" cy="310158"/>
          </a:xfrm>
          <a:prstGeom prst="rect">
            <a:avLst/>
          </a:prstGeom>
          <a:noFill/>
          <a:ln/>
        </p:spPr>
        <p:txBody>
          <a:bodyPr wrap="none" lIns="0" tIns="0" rIns="0" bIns="0" rtlCol="0" anchor="t"/>
          <a:lstStyle/>
          <a:p>
            <a:pPr marL="0" indent="0" algn="ctr">
              <a:lnSpc>
                <a:spcPts val="2400"/>
              </a:lnSpc>
              <a:buNone/>
            </a:pPr>
            <a:r>
              <a:rPr lang="en-US" sz="1950" dirty="0">
                <a:solidFill>
                  <a:srgbClr val="4A4A4A"/>
                </a:solidFill>
                <a:latin typeface="DM Sans Semi Bold" pitchFamily="34" charset="0"/>
                <a:ea typeface="DM Sans Semi Bold" pitchFamily="34" charset="-122"/>
                <a:cs typeface="DM Sans Semi Bold" pitchFamily="34" charset="-120"/>
              </a:rPr>
              <a:t>Attrition Rate</a:t>
            </a:r>
            <a:endParaRPr lang="en-US" sz="1950" dirty="0"/>
          </a:p>
        </p:txBody>
      </p:sp>
      <p:sp>
        <p:nvSpPr>
          <p:cNvPr id="6" name="Text 3"/>
          <p:cNvSpPr/>
          <p:nvPr/>
        </p:nvSpPr>
        <p:spPr>
          <a:xfrm>
            <a:off x="793790" y="3907512"/>
            <a:ext cx="2353389" cy="952619"/>
          </a:xfrm>
          <a:prstGeom prst="rect">
            <a:avLst/>
          </a:prstGeom>
          <a:noFill/>
          <a:ln/>
        </p:spPr>
        <p:txBody>
          <a:bodyPr wrap="square" lIns="0" tIns="0" rIns="0" bIns="0" rtlCol="0" anchor="t"/>
          <a:lstStyle/>
          <a:p>
            <a:pPr marL="0" indent="0" algn="ctr">
              <a:lnSpc>
                <a:spcPts val="2500"/>
              </a:lnSpc>
              <a:buNone/>
            </a:pPr>
            <a:r>
              <a:rPr lang="en-US" sz="1550" dirty="0">
                <a:solidFill>
                  <a:srgbClr val="4A4A4A"/>
                </a:solidFill>
                <a:latin typeface="DM Sans" pitchFamily="34" charset="0"/>
                <a:ea typeface="DM Sans" pitchFamily="34" charset="-122"/>
                <a:cs typeface="DM Sans" pitchFamily="34" charset="-120"/>
              </a:rPr>
              <a:t>Overall employee turnover across the organization</a:t>
            </a:r>
            <a:endParaRPr lang="en-US" sz="1550" dirty="0"/>
          </a:p>
        </p:txBody>
      </p:sp>
      <p:sp>
        <p:nvSpPr>
          <p:cNvPr id="7" name="Text 4"/>
          <p:cNvSpPr/>
          <p:nvPr/>
        </p:nvSpPr>
        <p:spPr>
          <a:xfrm>
            <a:off x="3395186" y="2575322"/>
            <a:ext cx="2353508" cy="654963"/>
          </a:xfrm>
          <a:prstGeom prst="rect">
            <a:avLst/>
          </a:prstGeom>
          <a:noFill/>
          <a:ln/>
        </p:spPr>
        <p:txBody>
          <a:bodyPr wrap="none" lIns="0" tIns="0" rIns="0" bIns="0" rtlCol="0" anchor="t"/>
          <a:lstStyle/>
          <a:p>
            <a:pPr marL="0" indent="0" algn="ctr">
              <a:lnSpc>
                <a:spcPts val="5150"/>
              </a:lnSpc>
              <a:buNone/>
            </a:pPr>
            <a:r>
              <a:rPr lang="en-US" sz="5150" dirty="0">
                <a:solidFill>
                  <a:srgbClr val="4A4A4A"/>
                </a:solidFill>
                <a:latin typeface="DM Sans Semi Bold" pitchFamily="34" charset="0"/>
                <a:ea typeface="DM Sans Semi Bold" pitchFamily="34" charset="-122"/>
                <a:cs typeface="DM Sans Semi Bold" pitchFamily="34" charset="-120"/>
              </a:rPr>
              <a:t>26-35</a:t>
            </a:r>
            <a:endParaRPr lang="en-US" sz="5150" dirty="0"/>
          </a:p>
        </p:txBody>
      </p:sp>
      <p:sp>
        <p:nvSpPr>
          <p:cNvPr id="8" name="Text 5"/>
          <p:cNvSpPr/>
          <p:nvPr/>
        </p:nvSpPr>
        <p:spPr>
          <a:xfrm>
            <a:off x="3395186" y="3478292"/>
            <a:ext cx="2353508" cy="310158"/>
          </a:xfrm>
          <a:prstGeom prst="rect">
            <a:avLst/>
          </a:prstGeom>
          <a:noFill/>
          <a:ln/>
        </p:spPr>
        <p:txBody>
          <a:bodyPr wrap="none" lIns="0" tIns="0" rIns="0" bIns="0" rtlCol="0" anchor="t"/>
          <a:lstStyle/>
          <a:p>
            <a:pPr marL="0" indent="0" algn="ctr">
              <a:lnSpc>
                <a:spcPts val="2400"/>
              </a:lnSpc>
              <a:buNone/>
            </a:pPr>
            <a:r>
              <a:rPr lang="en-US" sz="1950" dirty="0">
                <a:solidFill>
                  <a:srgbClr val="4A4A4A"/>
                </a:solidFill>
                <a:latin typeface="DM Sans Semi Bold" pitchFamily="34" charset="0"/>
                <a:ea typeface="DM Sans Semi Bold" pitchFamily="34" charset="-122"/>
                <a:cs typeface="DM Sans Semi Bold" pitchFamily="34" charset="-120"/>
              </a:rPr>
              <a:t>Highest Risk Age</a:t>
            </a:r>
            <a:endParaRPr lang="en-US" sz="1950" dirty="0"/>
          </a:p>
        </p:txBody>
      </p:sp>
      <p:sp>
        <p:nvSpPr>
          <p:cNvPr id="9" name="Text 6"/>
          <p:cNvSpPr/>
          <p:nvPr/>
        </p:nvSpPr>
        <p:spPr>
          <a:xfrm>
            <a:off x="3395186" y="3907512"/>
            <a:ext cx="2353508" cy="635079"/>
          </a:xfrm>
          <a:prstGeom prst="rect">
            <a:avLst/>
          </a:prstGeom>
          <a:noFill/>
          <a:ln/>
        </p:spPr>
        <p:txBody>
          <a:bodyPr wrap="square" lIns="0" tIns="0" rIns="0" bIns="0" rtlCol="0" anchor="t"/>
          <a:lstStyle/>
          <a:p>
            <a:pPr marL="0" indent="0" algn="ctr">
              <a:lnSpc>
                <a:spcPts val="2500"/>
              </a:lnSpc>
              <a:buNone/>
            </a:pPr>
            <a:r>
              <a:rPr lang="en-US" sz="1550" dirty="0">
                <a:solidFill>
                  <a:srgbClr val="4A4A4A"/>
                </a:solidFill>
                <a:latin typeface="DM Sans" pitchFamily="34" charset="0"/>
                <a:ea typeface="DM Sans" pitchFamily="34" charset="-122"/>
                <a:cs typeface="DM Sans" pitchFamily="34" charset="-120"/>
              </a:rPr>
              <a:t>Majority of attrition in this age group</a:t>
            </a:r>
            <a:endParaRPr lang="en-US" sz="1550" dirty="0"/>
          </a:p>
        </p:txBody>
      </p:sp>
      <p:sp>
        <p:nvSpPr>
          <p:cNvPr id="10" name="Text 7"/>
          <p:cNvSpPr/>
          <p:nvPr/>
        </p:nvSpPr>
        <p:spPr>
          <a:xfrm>
            <a:off x="5996702" y="2575322"/>
            <a:ext cx="2353389" cy="654963"/>
          </a:xfrm>
          <a:prstGeom prst="rect">
            <a:avLst/>
          </a:prstGeom>
          <a:noFill/>
          <a:ln/>
        </p:spPr>
        <p:txBody>
          <a:bodyPr wrap="none" lIns="0" tIns="0" rIns="0" bIns="0" rtlCol="0" anchor="t"/>
          <a:lstStyle/>
          <a:p>
            <a:pPr marL="0" indent="0" algn="ctr">
              <a:lnSpc>
                <a:spcPts val="5150"/>
              </a:lnSpc>
              <a:buNone/>
            </a:pPr>
            <a:r>
              <a:rPr lang="en-US" sz="5150" dirty="0">
                <a:solidFill>
                  <a:srgbClr val="4A4A4A"/>
                </a:solidFill>
                <a:latin typeface="DM Sans Semi Bold" pitchFamily="34" charset="0"/>
                <a:ea typeface="DM Sans Semi Bold" pitchFamily="34" charset="-122"/>
                <a:cs typeface="DM Sans Semi Bold" pitchFamily="34" charset="-120"/>
              </a:rPr>
              <a:t>2-3</a:t>
            </a:r>
            <a:endParaRPr lang="en-US" sz="5150" dirty="0"/>
          </a:p>
        </p:txBody>
      </p:sp>
      <p:sp>
        <p:nvSpPr>
          <p:cNvPr id="11" name="Text 8"/>
          <p:cNvSpPr/>
          <p:nvPr/>
        </p:nvSpPr>
        <p:spPr>
          <a:xfrm>
            <a:off x="5996702" y="3478292"/>
            <a:ext cx="2353389" cy="310158"/>
          </a:xfrm>
          <a:prstGeom prst="rect">
            <a:avLst/>
          </a:prstGeom>
          <a:noFill/>
          <a:ln/>
        </p:spPr>
        <p:txBody>
          <a:bodyPr wrap="none" lIns="0" tIns="0" rIns="0" bIns="0" rtlCol="0" anchor="t"/>
          <a:lstStyle/>
          <a:p>
            <a:pPr marL="0" indent="0" algn="ctr">
              <a:lnSpc>
                <a:spcPts val="2400"/>
              </a:lnSpc>
              <a:buNone/>
            </a:pPr>
            <a:r>
              <a:rPr lang="en-US" sz="1950" dirty="0">
                <a:solidFill>
                  <a:srgbClr val="4A4A4A"/>
                </a:solidFill>
                <a:latin typeface="DM Sans Semi Bold" pitchFamily="34" charset="0"/>
                <a:ea typeface="DM Sans Semi Bold" pitchFamily="34" charset="-122"/>
                <a:cs typeface="DM Sans Semi Bold" pitchFamily="34" charset="-120"/>
              </a:rPr>
              <a:t>Critical Years</a:t>
            </a:r>
            <a:endParaRPr lang="en-US" sz="1950" dirty="0"/>
          </a:p>
        </p:txBody>
      </p:sp>
      <p:sp>
        <p:nvSpPr>
          <p:cNvPr id="12" name="Text 9"/>
          <p:cNvSpPr/>
          <p:nvPr/>
        </p:nvSpPr>
        <p:spPr>
          <a:xfrm>
            <a:off x="5996702" y="3907512"/>
            <a:ext cx="2353389" cy="635079"/>
          </a:xfrm>
          <a:prstGeom prst="rect">
            <a:avLst/>
          </a:prstGeom>
          <a:noFill/>
          <a:ln/>
        </p:spPr>
        <p:txBody>
          <a:bodyPr wrap="square" lIns="0" tIns="0" rIns="0" bIns="0" rtlCol="0" anchor="t"/>
          <a:lstStyle/>
          <a:p>
            <a:pPr marL="0" indent="0" algn="ctr">
              <a:lnSpc>
                <a:spcPts val="2500"/>
              </a:lnSpc>
              <a:buNone/>
            </a:pPr>
            <a:r>
              <a:rPr lang="en-US" sz="1550" dirty="0">
                <a:solidFill>
                  <a:srgbClr val="4A4A4A"/>
                </a:solidFill>
                <a:latin typeface="DM Sans" pitchFamily="34" charset="0"/>
                <a:ea typeface="DM Sans" pitchFamily="34" charset="-122"/>
                <a:cs typeface="DM Sans" pitchFamily="34" charset="-120"/>
              </a:rPr>
              <a:t>Early tenure shows highest attrition risk</a:t>
            </a:r>
            <a:endParaRPr lang="en-US" sz="1550" dirty="0"/>
          </a:p>
        </p:txBody>
      </p:sp>
      <p:sp>
        <p:nvSpPr>
          <p:cNvPr id="13" name="Text 10"/>
          <p:cNvSpPr/>
          <p:nvPr/>
        </p:nvSpPr>
        <p:spPr>
          <a:xfrm>
            <a:off x="793790" y="5083373"/>
            <a:ext cx="7556421" cy="1587698"/>
          </a:xfrm>
          <a:prstGeom prst="rect">
            <a:avLst/>
          </a:prstGeom>
          <a:noFill/>
          <a:ln/>
        </p:spPr>
        <p:txBody>
          <a:bodyPr wrap="square" lIns="0" tIns="0" rIns="0" bIns="0" rtlCol="0" anchor="t"/>
          <a:lstStyle/>
          <a:p>
            <a:pPr marL="0" indent="0" algn="l">
              <a:lnSpc>
                <a:spcPts val="2500"/>
              </a:lnSpc>
              <a:buNone/>
            </a:pPr>
            <a:r>
              <a:rPr lang="en-US" sz="1550" dirty="0">
                <a:solidFill>
                  <a:srgbClr val="4A4A4A"/>
                </a:solidFill>
                <a:latin typeface="DM Sans" pitchFamily="34" charset="0"/>
                <a:ea typeface="DM Sans" pitchFamily="34" charset="-122"/>
                <a:cs typeface="DM Sans" pitchFamily="34" charset="-120"/>
              </a:rPr>
              <a:t>Feature engineering created AgeGroup, IncomeBand, TenureGroup, SatisfactionScore, and AttritionFlag variables. Analysis revealed that employees with lower salary and satisfaction scores showed significantly higher churn rates. Departmental patterns indicated elevated attrition in Sales and Research &amp; Development divisions.</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1" name="Image 0" descr="preencoded.png">
            <a:extLst>
              <a:ext uri="{FF2B5EF4-FFF2-40B4-BE49-F238E27FC236}">
                <a16:creationId xmlns:a16="http://schemas.microsoft.com/office/drawing/2014/main" id="{55797899-5D4F-4271-E663-FBF192CE40CF}"/>
              </a:ext>
            </a:extLst>
          </p:cNvPr>
          <p:cNvPicPr>
            <a:picLocks noChangeAspect="1"/>
          </p:cNvPicPr>
          <p:nvPr/>
        </p:nvPicPr>
        <p:blipFill>
          <a:blip r:embed="rId3"/>
          <a:stretch>
            <a:fillRect/>
          </a:stretch>
        </p:blipFill>
        <p:spPr>
          <a:xfrm>
            <a:off x="3911441" y="1724500"/>
            <a:ext cx="2492156" cy="2492156"/>
          </a:xfrm>
          <a:prstGeom prst="rect">
            <a:avLst/>
          </a:prstGeom>
        </p:spPr>
      </p:pic>
      <p:sp>
        <p:nvSpPr>
          <p:cNvPr id="2" name="Text 0"/>
          <p:cNvSpPr/>
          <p:nvPr/>
        </p:nvSpPr>
        <p:spPr>
          <a:xfrm>
            <a:off x="504111" y="448628"/>
            <a:ext cx="4746427" cy="393859"/>
          </a:xfrm>
          <a:prstGeom prst="rect">
            <a:avLst/>
          </a:prstGeom>
          <a:noFill/>
          <a:ln/>
        </p:spPr>
        <p:txBody>
          <a:bodyPr wrap="none" lIns="0" tIns="0" rIns="0" bIns="0" rtlCol="0" anchor="t"/>
          <a:lstStyle/>
          <a:p>
            <a:pPr marL="0" indent="0" algn="l">
              <a:lnSpc>
                <a:spcPts val="3100"/>
              </a:lnSpc>
              <a:buNone/>
            </a:pPr>
            <a:r>
              <a:rPr lang="en-US" sz="2450" dirty="0">
                <a:solidFill>
                  <a:srgbClr val="9C5461"/>
                </a:solidFill>
                <a:latin typeface="DM Sans Semi Bold" pitchFamily="34" charset="0"/>
                <a:ea typeface="DM Sans Semi Bold" pitchFamily="34" charset="-122"/>
                <a:cs typeface="DM Sans Semi Bold" pitchFamily="34" charset="-120"/>
              </a:rPr>
              <a:t>Dashboard Page 1: HR Summary</a:t>
            </a:r>
            <a:endParaRPr lang="en-US" sz="2450" dirty="0"/>
          </a:p>
        </p:txBody>
      </p:sp>
      <p:sp>
        <p:nvSpPr>
          <p:cNvPr id="3" name="Text 1"/>
          <p:cNvSpPr/>
          <p:nvPr/>
        </p:nvSpPr>
        <p:spPr>
          <a:xfrm>
            <a:off x="504111" y="1157526"/>
            <a:ext cx="1890832" cy="236339"/>
          </a:xfrm>
          <a:prstGeom prst="rect">
            <a:avLst/>
          </a:prstGeom>
          <a:noFill/>
          <a:ln/>
        </p:spPr>
        <p:txBody>
          <a:bodyPr wrap="none" lIns="0" tIns="0" rIns="0" bIns="0" rtlCol="0" anchor="t"/>
          <a:lstStyle/>
          <a:p>
            <a:pPr marL="0" indent="0" algn="l">
              <a:lnSpc>
                <a:spcPts val="1850"/>
              </a:lnSpc>
              <a:buNone/>
            </a:pPr>
            <a:r>
              <a:rPr lang="en-US" sz="1450" dirty="0">
                <a:solidFill>
                  <a:srgbClr val="9C5461"/>
                </a:solidFill>
                <a:latin typeface="DM Sans Semi Bold" pitchFamily="34" charset="0"/>
                <a:ea typeface="DM Sans Semi Bold" pitchFamily="34" charset="-122"/>
                <a:cs typeface="DM Sans Semi Bold" pitchFamily="34" charset="-120"/>
              </a:rPr>
              <a:t>Key Metrics</a:t>
            </a:r>
            <a:endParaRPr lang="en-US" sz="1450" dirty="0"/>
          </a:p>
        </p:txBody>
      </p:sp>
      <p:sp>
        <p:nvSpPr>
          <p:cNvPr id="4" name="Text 2"/>
          <p:cNvSpPr/>
          <p:nvPr/>
        </p:nvSpPr>
        <p:spPr>
          <a:xfrm>
            <a:off x="1114990" y="2874766"/>
            <a:ext cx="1550432" cy="315039"/>
          </a:xfrm>
          <a:prstGeom prst="rect">
            <a:avLst/>
          </a:prstGeom>
          <a:noFill/>
          <a:ln/>
        </p:spPr>
        <p:txBody>
          <a:bodyPr wrap="none" lIns="0" tIns="0" rIns="0" bIns="0" rtlCol="0" anchor="t"/>
          <a:lstStyle/>
          <a:p>
            <a:pPr marL="0" indent="0" algn="ctr">
              <a:lnSpc>
                <a:spcPts val="2450"/>
              </a:lnSpc>
              <a:buNone/>
            </a:pPr>
            <a:r>
              <a:rPr lang="en-US" sz="2800" dirty="0">
                <a:solidFill>
                  <a:srgbClr val="4A4A4A"/>
                </a:solidFill>
                <a:latin typeface="DM Sans Semi Bold" pitchFamily="34" charset="0"/>
                <a:ea typeface="DM Sans Semi Bold" pitchFamily="34" charset="-122"/>
                <a:cs typeface="DM Sans Semi Bold" pitchFamily="34" charset="-120"/>
              </a:rPr>
              <a:t>16.12%</a:t>
            </a:r>
            <a:endParaRPr lang="en-US" sz="2800" dirty="0"/>
          </a:p>
        </p:txBody>
      </p:sp>
      <p:pic>
        <p:nvPicPr>
          <p:cNvPr id="5" name="Image 0" descr="preencoded.png"/>
          <p:cNvPicPr>
            <a:picLocks noChangeAspect="1"/>
          </p:cNvPicPr>
          <p:nvPr/>
        </p:nvPicPr>
        <p:blipFill>
          <a:blip r:embed="rId3"/>
          <a:stretch>
            <a:fillRect/>
          </a:stretch>
        </p:blipFill>
        <p:spPr>
          <a:xfrm>
            <a:off x="644128" y="1724500"/>
            <a:ext cx="2492156" cy="2492156"/>
          </a:xfrm>
          <a:prstGeom prst="rect">
            <a:avLst/>
          </a:prstGeom>
        </p:spPr>
      </p:pic>
      <p:sp>
        <p:nvSpPr>
          <p:cNvPr id="6" name="Text 3"/>
          <p:cNvSpPr/>
          <p:nvPr/>
        </p:nvSpPr>
        <p:spPr>
          <a:xfrm>
            <a:off x="-741968" y="4529782"/>
            <a:ext cx="5264348" cy="274629"/>
          </a:xfrm>
          <a:prstGeom prst="rect">
            <a:avLst/>
          </a:prstGeom>
          <a:noFill/>
          <a:ln/>
        </p:spPr>
        <p:txBody>
          <a:bodyPr wrap="none" lIns="0" tIns="0" rIns="0" bIns="0" rtlCol="0" anchor="t"/>
          <a:lstStyle/>
          <a:p>
            <a:pPr marL="0" indent="0" algn="ctr">
              <a:lnSpc>
                <a:spcPts val="1550"/>
              </a:lnSpc>
              <a:buNone/>
            </a:pPr>
            <a:r>
              <a:rPr lang="en-US" dirty="0">
                <a:solidFill>
                  <a:srgbClr val="4A4A4A"/>
                </a:solidFill>
                <a:latin typeface="DM Sans" pitchFamily="34" charset="0"/>
                <a:ea typeface="DM Sans" pitchFamily="34" charset="-122"/>
                <a:cs typeface="DM Sans" pitchFamily="34" charset="-120"/>
              </a:rPr>
              <a:t>Attrition Rate</a:t>
            </a:r>
            <a:endParaRPr lang="en-US" dirty="0"/>
          </a:p>
        </p:txBody>
      </p:sp>
      <p:sp>
        <p:nvSpPr>
          <p:cNvPr id="7" name="Text 4"/>
          <p:cNvSpPr/>
          <p:nvPr/>
        </p:nvSpPr>
        <p:spPr>
          <a:xfrm>
            <a:off x="4277710" y="2831955"/>
            <a:ext cx="1721126" cy="430909"/>
          </a:xfrm>
          <a:prstGeom prst="rect">
            <a:avLst/>
          </a:prstGeom>
          <a:noFill/>
          <a:ln/>
        </p:spPr>
        <p:txBody>
          <a:bodyPr wrap="none" lIns="0" tIns="0" rIns="0" bIns="0" rtlCol="0" anchor="t"/>
          <a:lstStyle/>
          <a:p>
            <a:pPr marL="0" indent="0" algn="ctr">
              <a:lnSpc>
                <a:spcPts val="2450"/>
              </a:lnSpc>
              <a:buNone/>
            </a:pPr>
            <a:r>
              <a:rPr lang="en-US" sz="2800" dirty="0">
                <a:solidFill>
                  <a:srgbClr val="4A4A4A"/>
                </a:solidFill>
                <a:latin typeface="DM Sans Semi Bold" pitchFamily="34" charset="0"/>
                <a:ea typeface="DM Sans Semi Bold" pitchFamily="34" charset="-122"/>
                <a:cs typeface="DM Sans Semi Bold" pitchFamily="34" charset="-120"/>
              </a:rPr>
              <a:t>237</a:t>
            </a:r>
            <a:endParaRPr lang="en-US" sz="2800" dirty="0"/>
          </a:p>
        </p:txBody>
      </p:sp>
      <p:sp>
        <p:nvSpPr>
          <p:cNvPr id="9" name="Text 5"/>
          <p:cNvSpPr/>
          <p:nvPr/>
        </p:nvSpPr>
        <p:spPr>
          <a:xfrm>
            <a:off x="2618364" y="4529770"/>
            <a:ext cx="5264348" cy="363070"/>
          </a:xfrm>
          <a:prstGeom prst="rect">
            <a:avLst/>
          </a:prstGeom>
          <a:noFill/>
          <a:ln/>
        </p:spPr>
        <p:txBody>
          <a:bodyPr wrap="none" lIns="0" tIns="0" rIns="0" bIns="0" rtlCol="0" anchor="t"/>
          <a:lstStyle/>
          <a:p>
            <a:pPr marL="0" indent="0" algn="ctr">
              <a:lnSpc>
                <a:spcPts val="1550"/>
              </a:lnSpc>
              <a:buNone/>
            </a:pPr>
            <a:r>
              <a:rPr lang="en-US" dirty="0">
                <a:solidFill>
                  <a:srgbClr val="4A4A4A"/>
                </a:solidFill>
                <a:latin typeface="DM Sans" pitchFamily="34" charset="0"/>
                <a:ea typeface="DM Sans" pitchFamily="34" charset="-122"/>
                <a:cs typeface="DM Sans" pitchFamily="34" charset="-120"/>
              </a:rPr>
              <a:t>Total Attrition</a:t>
            </a:r>
            <a:endParaRPr lang="en-US" dirty="0"/>
          </a:p>
        </p:txBody>
      </p:sp>
      <p:sp>
        <p:nvSpPr>
          <p:cNvPr id="10" name="Text 6"/>
          <p:cNvSpPr/>
          <p:nvPr/>
        </p:nvSpPr>
        <p:spPr>
          <a:xfrm>
            <a:off x="504051" y="6162442"/>
            <a:ext cx="5264348" cy="342658"/>
          </a:xfrm>
          <a:prstGeom prst="rect">
            <a:avLst/>
          </a:prstGeom>
          <a:noFill/>
          <a:ln/>
        </p:spPr>
        <p:txBody>
          <a:bodyPr wrap="none" lIns="0" tIns="0" rIns="0" bIns="0" rtlCol="0" anchor="t"/>
          <a:lstStyle/>
          <a:p>
            <a:pPr marL="0" indent="0" algn="l">
              <a:lnSpc>
                <a:spcPts val="1550"/>
              </a:lnSpc>
              <a:buNone/>
            </a:pPr>
            <a:r>
              <a:rPr lang="en-US" b="1" dirty="0">
                <a:solidFill>
                  <a:srgbClr val="4A4A4A"/>
                </a:solidFill>
                <a:latin typeface="DM Sans" pitchFamily="34" charset="0"/>
                <a:ea typeface="DM Sans" pitchFamily="34" charset="-122"/>
                <a:cs typeface="DM Sans" pitchFamily="34" charset="-120"/>
              </a:rPr>
              <a:t>Total Employees:</a:t>
            </a:r>
            <a:r>
              <a:rPr lang="en-US" dirty="0">
                <a:solidFill>
                  <a:srgbClr val="4A4A4A"/>
                </a:solidFill>
                <a:latin typeface="DM Sans" pitchFamily="34" charset="0"/>
                <a:ea typeface="DM Sans" pitchFamily="34" charset="-122"/>
                <a:cs typeface="DM Sans" pitchFamily="34" charset="-120"/>
              </a:rPr>
              <a:t> 1,470</a:t>
            </a:r>
            <a:endParaRPr lang="en-US" dirty="0"/>
          </a:p>
        </p:txBody>
      </p:sp>
      <p:sp>
        <p:nvSpPr>
          <p:cNvPr id="11" name="Text 7"/>
          <p:cNvSpPr/>
          <p:nvPr/>
        </p:nvSpPr>
        <p:spPr>
          <a:xfrm>
            <a:off x="504051" y="6545536"/>
            <a:ext cx="5264348" cy="357441"/>
          </a:xfrm>
          <a:prstGeom prst="rect">
            <a:avLst/>
          </a:prstGeom>
          <a:noFill/>
          <a:ln/>
        </p:spPr>
        <p:txBody>
          <a:bodyPr wrap="none" lIns="0" tIns="0" rIns="0" bIns="0" rtlCol="0" anchor="t"/>
          <a:lstStyle/>
          <a:p>
            <a:pPr marL="0" indent="0" algn="l">
              <a:lnSpc>
                <a:spcPts val="1550"/>
              </a:lnSpc>
              <a:buNone/>
            </a:pPr>
            <a:r>
              <a:rPr lang="en-US" b="1" dirty="0">
                <a:solidFill>
                  <a:srgbClr val="4A4A4A"/>
                </a:solidFill>
                <a:latin typeface="DM Sans" pitchFamily="34" charset="0"/>
                <a:ea typeface="DM Sans" pitchFamily="34" charset="-122"/>
                <a:cs typeface="DM Sans" pitchFamily="34" charset="-120"/>
              </a:rPr>
              <a:t>Average Income:</a:t>
            </a:r>
            <a:r>
              <a:rPr lang="en-US" dirty="0">
                <a:solidFill>
                  <a:srgbClr val="4A4A4A"/>
                </a:solidFill>
                <a:latin typeface="DM Sans" pitchFamily="34" charset="0"/>
                <a:ea typeface="DM Sans" pitchFamily="34" charset="-122"/>
                <a:cs typeface="DM Sans" pitchFamily="34" charset="-120"/>
              </a:rPr>
              <a:t> $6.5K monthly</a:t>
            </a:r>
            <a:endParaRPr lang="en-US" dirty="0"/>
          </a:p>
        </p:txBody>
      </p:sp>
      <p:sp>
        <p:nvSpPr>
          <p:cNvPr id="12" name="Text 8"/>
          <p:cNvSpPr/>
          <p:nvPr/>
        </p:nvSpPr>
        <p:spPr>
          <a:xfrm>
            <a:off x="504111" y="6929348"/>
            <a:ext cx="5264348" cy="251937"/>
          </a:xfrm>
          <a:prstGeom prst="rect">
            <a:avLst/>
          </a:prstGeom>
          <a:noFill/>
          <a:ln/>
        </p:spPr>
        <p:txBody>
          <a:bodyPr wrap="none" lIns="0" tIns="0" rIns="0" bIns="0" rtlCol="0" anchor="t"/>
          <a:lstStyle/>
          <a:p>
            <a:pPr marL="0" indent="0" algn="l">
              <a:lnSpc>
                <a:spcPts val="1550"/>
              </a:lnSpc>
              <a:buNone/>
            </a:pPr>
            <a:r>
              <a:rPr lang="en-US" b="1" dirty="0">
                <a:solidFill>
                  <a:srgbClr val="4A4A4A"/>
                </a:solidFill>
                <a:latin typeface="DM Sans" pitchFamily="34" charset="0"/>
                <a:ea typeface="DM Sans" pitchFamily="34" charset="-122"/>
                <a:cs typeface="DM Sans" pitchFamily="34" charset="-120"/>
              </a:rPr>
              <a:t>Average Tenure:</a:t>
            </a:r>
            <a:r>
              <a:rPr lang="en-US" dirty="0">
                <a:solidFill>
                  <a:srgbClr val="4A4A4A"/>
                </a:solidFill>
                <a:latin typeface="DM Sans" pitchFamily="34" charset="0"/>
                <a:ea typeface="DM Sans" pitchFamily="34" charset="-122"/>
                <a:cs typeface="DM Sans" pitchFamily="34" charset="-120"/>
              </a:rPr>
              <a:t> 7 years</a:t>
            </a:r>
            <a:endParaRPr lang="en-US" dirty="0"/>
          </a:p>
        </p:txBody>
      </p:sp>
      <p:sp>
        <p:nvSpPr>
          <p:cNvPr id="13" name="Text 9"/>
          <p:cNvSpPr/>
          <p:nvPr/>
        </p:nvSpPr>
        <p:spPr>
          <a:xfrm>
            <a:off x="7651041" y="1183608"/>
            <a:ext cx="1890832" cy="236339"/>
          </a:xfrm>
          <a:prstGeom prst="rect">
            <a:avLst/>
          </a:prstGeom>
          <a:noFill/>
          <a:ln/>
        </p:spPr>
        <p:txBody>
          <a:bodyPr wrap="none" lIns="0" tIns="0" rIns="0" bIns="0" rtlCol="0" anchor="t"/>
          <a:lstStyle/>
          <a:p>
            <a:pPr marL="0" indent="0" algn="l">
              <a:lnSpc>
                <a:spcPts val="1850"/>
              </a:lnSpc>
              <a:buNone/>
            </a:pPr>
            <a:r>
              <a:rPr lang="en-US" sz="2400" dirty="0">
                <a:solidFill>
                  <a:srgbClr val="9C5461"/>
                </a:solidFill>
                <a:latin typeface="DM Sans Semi Bold" pitchFamily="34" charset="0"/>
                <a:ea typeface="DM Sans Semi Bold" pitchFamily="34" charset="-122"/>
                <a:cs typeface="DM Sans Semi Bold" pitchFamily="34" charset="-120"/>
              </a:rPr>
              <a:t>Critical Insights</a:t>
            </a:r>
            <a:endParaRPr lang="en-US" sz="2400" dirty="0"/>
          </a:p>
        </p:txBody>
      </p:sp>
      <p:sp>
        <p:nvSpPr>
          <p:cNvPr id="14" name="Text 10"/>
          <p:cNvSpPr/>
          <p:nvPr/>
        </p:nvSpPr>
        <p:spPr>
          <a:xfrm>
            <a:off x="7315200" y="1519832"/>
            <a:ext cx="6811090" cy="480895"/>
          </a:xfrm>
          <a:prstGeom prst="rect">
            <a:avLst/>
          </a:prstGeom>
          <a:noFill/>
          <a:ln/>
        </p:spPr>
        <p:txBody>
          <a:bodyPr wrap="none" lIns="0" tIns="0" rIns="0" bIns="0" rtlCol="0" anchor="t"/>
          <a:lstStyle/>
          <a:p>
            <a:pPr marL="342900" indent="-342900" algn="l">
              <a:lnSpc>
                <a:spcPts val="1550"/>
              </a:lnSpc>
              <a:buSzPct val="100000"/>
              <a:buChar char="•"/>
            </a:pPr>
            <a:r>
              <a:rPr lang="en-US" dirty="0">
                <a:solidFill>
                  <a:srgbClr val="4A4A4A"/>
                </a:solidFill>
                <a:latin typeface="DM Sans" pitchFamily="34" charset="0"/>
                <a:ea typeface="DM Sans" pitchFamily="34" charset="-122"/>
                <a:cs typeface="DM Sans" pitchFamily="34" charset="-120"/>
              </a:rPr>
              <a:t>Married employees show lower attrition compared to </a:t>
            </a:r>
          </a:p>
          <a:p>
            <a:pPr algn="l">
              <a:lnSpc>
                <a:spcPts val="1550"/>
              </a:lnSpc>
              <a:buSzPct val="100000"/>
            </a:pPr>
            <a:r>
              <a:rPr lang="en-US" dirty="0">
                <a:solidFill>
                  <a:srgbClr val="4A4A4A"/>
                </a:solidFill>
                <a:latin typeface="DM Sans" pitchFamily="34" charset="0"/>
                <a:ea typeface="DM Sans" pitchFamily="34" charset="-122"/>
                <a:cs typeface="DM Sans" pitchFamily="34" charset="-120"/>
              </a:rPr>
              <a:t>      single employees</a:t>
            </a:r>
            <a:endParaRPr lang="en-US" dirty="0"/>
          </a:p>
        </p:txBody>
      </p:sp>
      <p:sp>
        <p:nvSpPr>
          <p:cNvPr id="15" name="Text 11"/>
          <p:cNvSpPr/>
          <p:nvPr/>
        </p:nvSpPr>
        <p:spPr>
          <a:xfrm>
            <a:off x="7315200" y="2039089"/>
            <a:ext cx="6811090" cy="201692"/>
          </a:xfrm>
          <a:prstGeom prst="rect">
            <a:avLst/>
          </a:prstGeom>
          <a:noFill/>
          <a:ln/>
        </p:spPr>
        <p:txBody>
          <a:bodyPr wrap="none" lIns="0" tIns="0" rIns="0" bIns="0" rtlCol="0" anchor="t"/>
          <a:lstStyle/>
          <a:p>
            <a:pPr marL="342900" indent="-342900" algn="l">
              <a:lnSpc>
                <a:spcPts val="1550"/>
              </a:lnSpc>
              <a:buSzPct val="100000"/>
              <a:buChar char="•"/>
            </a:pPr>
            <a:r>
              <a:rPr lang="en-US" dirty="0">
                <a:solidFill>
                  <a:srgbClr val="4A4A4A"/>
                </a:solidFill>
                <a:latin typeface="DM Sans" pitchFamily="34" charset="0"/>
                <a:ea typeface="DM Sans" pitchFamily="34" charset="-122"/>
                <a:cs typeface="DM Sans" pitchFamily="34" charset="-120"/>
              </a:rPr>
              <a:t>Sales and R&amp;D departments have highest attrition counts</a:t>
            </a:r>
            <a:endParaRPr lang="en-US" dirty="0"/>
          </a:p>
        </p:txBody>
      </p:sp>
      <p:sp>
        <p:nvSpPr>
          <p:cNvPr id="16" name="Text 12"/>
          <p:cNvSpPr/>
          <p:nvPr/>
        </p:nvSpPr>
        <p:spPr>
          <a:xfrm>
            <a:off x="7315200" y="2354938"/>
            <a:ext cx="6818590" cy="315038"/>
          </a:xfrm>
          <a:prstGeom prst="rect">
            <a:avLst/>
          </a:prstGeom>
          <a:noFill/>
          <a:ln/>
        </p:spPr>
        <p:txBody>
          <a:bodyPr wrap="none" lIns="0" tIns="0" rIns="0" bIns="0" rtlCol="0" anchor="t"/>
          <a:lstStyle/>
          <a:p>
            <a:pPr marL="342900" indent="-342900" algn="l">
              <a:lnSpc>
                <a:spcPts val="1550"/>
              </a:lnSpc>
              <a:buSzPct val="100000"/>
              <a:buChar char="•"/>
            </a:pPr>
            <a:r>
              <a:rPr lang="en-US" dirty="0">
                <a:solidFill>
                  <a:srgbClr val="4A4A4A"/>
                </a:solidFill>
                <a:latin typeface="DM Sans" pitchFamily="34" charset="0"/>
                <a:ea typeface="DM Sans" pitchFamily="34" charset="-122"/>
                <a:cs typeface="DM Sans" pitchFamily="34" charset="-120"/>
              </a:rPr>
              <a:t>Life Science and Medical fields show elevated turnover</a:t>
            </a:r>
            <a:endParaRPr lang="en-US" dirty="0"/>
          </a:p>
        </p:txBody>
      </p:sp>
      <p:sp>
        <p:nvSpPr>
          <p:cNvPr id="17" name="Text 13"/>
          <p:cNvSpPr/>
          <p:nvPr/>
        </p:nvSpPr>
        <p:spPr>
          <a:xfrm>
            <a:off x="7315200" y="2670097"/>
            <a:ext cx="6818591" cy="430909"/>
          </a:xfrm>
          <a:prstGeom prst="rect">
            <a:avLst/>
          </a:prstGeom>
          <a:noFill/>
          <a:ln/>
        </p:spPr>
        <p:txBody>
          <a:bodyPr wrap="none" lIns="0" tIns="0" rIns="0" bIns="0" rtlCol="0" anchor="t"/>
          <a:lstStyle/>
          <a:p>
            <a:pPr marL="342900" indent="-342900" algn="l">
              <a:lnSpc>
                <a:spcPts val="1550"/>
              </a:lnSpc>
              <a:buSzPct val="100000"/>
              <a:buChar char="•"/>
            </a:pPr>
            <a:r>
              <a:rPr lang="en-US" dirty="0">
                <a:solidFill>
                  <a:srgbClr val="4A4A4A"/>
                </a:solidFill>
                <a:latin typeface="DM Sans" pitchFamily="34" charset="0"/>
                <a:ea typeface="DM Sans" pitchFamily="34" charset="-122"/>
                <a:cs typeface="DM Sans" pitchFamily="34" charset="-120"/>
              </a:rPr>
              <a:t>Satisfaction metrics consistently lower among departing </a:t>
            </a:r>
          </a:p>
          <a:p>
            <a:pPr algn="l">
              <a:lnSpc>
                <a:spcPts val="1550"/>
              </a:lnSpc>
              <a:buSzPct val="100000"/>
            </a:pPr>
            <a:r>
              <a:rPr lang="en-US" dirty="0">
                <a:solidFill>
                  <a:srgbClr val="4A4A4A"/>
                </a:solidFill>
                <a:latin typeface="DM Sans" pitchFamily="34" charset="0"/>
                <a:ea typeface="DM Sans" pitchFamily="34" charset="-122"/>
                <a:cs typeface="DM Sans" pitchFamily="34" charset="-120"/>
              </a:rPr>
              <a:t>      employees</a:t>
            </a:r>
            <a:endParaRPr lang="en-US" dirty="0"/>
          </a:p>
        </p:txBody>
      </p:sp>
      <p:sp>
        <p:nvSpPr>
          <p:cNvPr id="18" name="Text 14"/>
          <p:cNvSpPr/>
          <p:nvPr/>
        </p:nvSpPr>
        <p:spPr>
          <a:xfrm>
            <a:off x="504051" y="7324169"/>
            <a:ext cx="13622179" cy="538961"/>
          </a:xfrm>
          <a:prstGeom prst="rect">
            <a:avLst/>
          </a:prstGeom>
          <a:noFill/>
          <a:ln/>
        </p:spPr>
        <p:txBody>
          <a:bodyPr wrap="none" lIns="0" tIns="0" rIns="0" bIns="0" rtlCol="0" anchor="t"/>
          <a:lstStyle/>
          <a:p>
            <a:pPr marL="0" indent="0" algn="l">
              <a:lnSpc>
                <a:spcPts val="1550"/>
              </a:lnSpc>
              <a:buNone/>
            </a:pPr>
            <a:r>
              <a:rPr lang="en-US" dirty="0">
                <a:solidFill>
                  <a:srgbClr val="4A4A4A"/>
                </a:solidFill>
                <a:latin typeface="DM Sans" pitchFamily="34" charset="0"/>
                <a:ea typeface="DM Sans" pitchFamily="34" charset="-122"/>
                <a:cs typeface="DM Sans" pitchFamily="34" charset="-120"/>
              </a:rPr>
              <a:t>The dashboard visualizes attrition by marital status, department, education field, and satisfaction levels (job, environment, </a:t>
            </a:r>
          </a:p>
          <a:p>
            <a:pPr marL="0" indent="0" algn="l">
              <a:lnSpc>
                <a:spcPts val="1550"/>
              </a:lnSpc>
              <a:buNone/>
            </a:pPr>
            <a:r>
              <a:rPr lang="en-US" dirty="0">
                <a:solidFill>
                  <a:srgbClr val="4A4A4A"/>
                </a:solidFill>
                <a:latin typeface="DM Sans" pitchFamily="34" charset="0"/>
                <a:ea typeface="DM Sans" pitchFamily="34" charset="-122"/>
                <a:cs typeface="DM Sans" pitchFamily="34" charset="-120"/>
              </a:rPr>
              <a:t>work-life balance), providing a comprehensive overview of workforce dynamics.</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64989"/>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9C5461"/>
                </a:solidFill>
                <a:latin typeface="DM Sans Semi Bold" pitchFamily="34" charset="0"/>
                <a:ea typeface="DM Sans Semi Bold" pitchFamily="34" charset="-122"/>
                <a:cs typeface="DM Sans Semi Bold" pitchFamily="34" charset="-120"/>
              </a:rPr>
              <a:t>Dashboard Page 2: Compensation &amp; Experience</a:t>
            </a:r>
            <a:endParaRPr lang="en-US" sz="3900" dirty="0"/>
          </a:p>
        </p:txBody>
      </p:sp>
      <p:sp>
        <p:nvSpPr>
          <p:cNvPr id="4" name="Shape 1"/>
          <p:cNvSpPr/>
          <p:nvPr/>
        </p:nvSpPr>
        <p:spPr>
          <a:xfrm>
            <a:off x="793790" y="2402800"/>
            <a:ext cx="3679031" cy="2111335"/>
          </a:xfrm>
          <a:prstGeom prst="roundRect">
            <a:avLst>
              <a:gd name="adj" fmla="val 8460"/>
            </a:avLst>
          </a:prstGeom>
          <a:solidFill>
            <a:srgbClr val="FFCCD1"/>
          </a:solidFill>
          <a:ln w="7620">
            <a:solidFill>
              <a:srgbClr val="E5B2B7"/>
            </a:solidFill>
            <a:prstDash val="solid"/>
          </a:ln>
          <a:effectLst>
            <a:outerShdw dist="17780" dir="2700000" algn="bl" rotWithShape="0">
              <a:srgbClr val="E5B2B7">
                <a:alpha val="100000"/>
              </a:srgbClr>
            </a:outerShdw>
          </a:effectLst>
        </p:spPr>
      </p:sp>
      <p:sp>
        <p:nvSpPr>
          <p:cNvPr id="5" name="Text 2"/>
          <p:cNvSpPr/>
          <p:nvPr/>
        </p:nvSpPr>
        <p:spPr>
          <a:xfrm>
            <a:off x="999768" y="2608778"/>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4A4A4A"/>
                </a:solidFill>
                <a:latin typeface="DM Sans Semi Bold" pitchFamily="34" charset="0"/>
                <a:ea typeface="DM Sans Semi Bold" pitchFamily="34" charset="-122"/>
                <a:cs typeface="DM Sans Semi Bold" pitchFamily="34" charset="-120"/>
              </a:rPr>
              <a:t>Income Distribution</a:t>
            </a:r>
            <a:endParaRPr lang="en-US" sz="1950" dirty="0"/>
          </a:p>
        </p:txBody>
      </p:sp>
      <p:sp>
        <p:nvSpPr>
          <p:cNvPr id="6" name="Text 3"/>
          <p:cNvSpPr/>
          <p:nvPr/>
        </p:nvSpPr>
        <p:spPr>
          <a:xfrm>
            <a:off x="999768" y="3037999"/>
            <a:ext cx="3267075" cy="1270159"/>
          </a:xfrm>
          <a:prstGeom prst="rect">
            <a:avLst/>
          </a:prstGeom>
          <a:noFill/>
          <a:ln/>
        </p:spPr>
        <p:txBody>
          <a:bodyPr wrap="square" lIns="0" tIns="0" rIns="0" bIns="0" rtlCol="0" anchor="t"/>
          <a:lstStyle/>
          <a:p>
            <a:pPr marL="0" indent="0" algn="l">
              <a:lnSpc>
                <a:spcPts val="2500"/>
              </a:lnSpc>
              <a:buNone/>
            </a:pPr>
            <a:r>
              <a:rPr lang="en-US" sz="1550" dirty="0">
                <a:solidFill>
                  <a:srgbClr val="4A4A4A"/>
                </a:solidFill>
                <a:latin typeface="DM Sans" pitchFamily="34" charset="0"/>
                <a:ea typeface="DM Sans" pitchFamily="34" charset="-122"/>
                <a:cs typeface="DM Sans" pitchFamily="34" charset="-120"/>
              </a:rPr>
              <a:t>Majority of employees fall in Low and Very Low income brackets, with these bands showing significantly higher attrition rates</a:t>
            </a:r>
            <a:endParaRPr lang="en-US" sz="1550" dirty="0"/>
          </a:p>
        </p:txBody>
      </p:sp>
      <p:sp>
        <p:nvSpPr>
          <p:cNvPr id="7" name="Shape 4"/>
          <p:cNvSpPr/>
          <p:nvPr/>
        </p:nvSpPr>
        <p:spPr>
          <a:xfrm>
            <a:off x="4671179" y="2402800"/>
            <a:ext cx="3679031" cy="2111335"/>
          </a:xfrm>
          <a:prstGeom prst="roundRect">
            <a:avLst>
              <a:gd name="adj" fmla="val 8460"/>
            </a:avLst>
          </a:prstGeom>
          <a:solidFill>
            <a:srgbClr val="FFCCD1"/>
          </a:solidFill>
          <a:ln w="7620">
            <a:solidFill>
              <a:srgbClr val="E5B2B7"/>
            </a:solidFill>
            <a:prstDash val="solid"/>
          </a:ln>
          <a:effectLst>
            <a:outerShdw dist="17780" dir="2700000" algn="bl" rotWithShape="0">
              <a:srgbClr val="E5B2B7">
                <a:alpha val="100000"/>
              </a:srgbClr>
            </a:outerShdw>
          </a:effectLst>
        </p:spPr>
      </p:sp>
      <p:sp>
        <p:nvSpPr>
          <p:cNvPr id="8" name="Text 5"/>
          <p:cNvSpPr/>
          <p:nvPr/>
        </p:nvSpPr>
        <p:spPr>
          <a:xfrm>
            <a:off x="4877157" y="2608778"/>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4A4A4A"/>
                </a:solidFill>
                <a:latin typeface="DM Sans Semi Bold" pitchFamily="34" charset="0"/>
                <a:ea typeface="DM Sans Semi Bold" pitchFamily="34" charset="-122"/>
                <a:cs typeface="DM Sans Semi Bold" pitchFamily="34" charset="-120"/>
              </a:rPr>
              <a:t>Tenure vs Salary</a:t>
            </a:r>
            <a:endParaRPr lang="en-US" sz="1950" dirty="0"/>
          </a:p>
        </p:txBody>
      </p:sp>
      <p:sp>
        <p:nvSpPr>
          <p:cNvPr id="9" name="Text 6"/>
          <p:cNvSpPr/>
          <p:nvPr/>
        </p:nvSpPr>
        <p:spPr>
          <a:xfrm>
            <a:off x="4877157" y="3037999"/>
            <a:ext cx="3267075" cy="952619"/>
          </a:xfrm>
          <a:prstGeom prst="rect">
            <a:avLst/>
          </a:prstGeom>
          <a:noFill/>
          <a:ln/>
        </p:spPr>
        <p:txBody>
          <a:bodyPr wrap="square" lIns="0" tIns="0" rIns="0" bIns="0" rtlCol="0" anchor="t"/>
          <a:lstStyle/>
          <a:p>
            <a:pPr marL="0" indent="0" algn="l">
              <a:lnSpc>
                <a:spcPts val="2500"/>
              </a:lnSpc>
              <a:buNone/>
            </a:pPr>
            <a:r>
              <a:rPr lang="en-US" sz="1550" dirty="0">
                <a:solidFill>
                  <a:srgbClr val="4A4A4A"/>
                </a:solidFill>
                <a:latin typeface="DM Sans" pitchFamily="34" charset="0"/>
                <a:ea typeface="DM Sans" pitchFamily="34" charset="-122"/>
                <a:cs typeface="DM Sans" pitchFamily="34" charset="-120"/>
              </a:rPr>
              <a:t>Employees with 0–3 years tenure and low income are the most vulnerable to attrition</a:t>
            </a:r>
            <a:endParaRPr lang="en-US" sz="1550" dirty="0"/>
          </a:p>
        </p:txBody>
      </p:sp>
      <p:sp>
        <p:nvSpPr>
          <p:cNvPr id="10" name="Shape 7"/>
          <p:cNvSpPr/>
          <p:nvPr/>
        </p:nvSpPr>
        <p:spPr>
          <a:xfrm>
            <a:off x="793790" y="4712494"/>
            <a:ext cx="7556421" cy="1476256"/>
          </a:xfrm>
          <a:prstGeom prst="roundRect">
            <a:avLst>
              <a:gd name="adj" fmla="val 12100"/>
            </a:avLst>
          </a:prstGeom>
          <a:solidFill>
            <a:srgbClr val="FFCCD1"/>
          </a:solidFill>
          <a:ln w="7620">
            <a:solidFill>
              <a:srgbClr val="E5B2B7"/>
            </a:solidFill>
            <a:prstDash val="solid"/>
          </a:ln>
          <a:effectLst>
            <a:outerShdw dist="17780" dir="2700000" algn="bl" rotWithShape="0">
              <a:srgbClr val="E5B2B7">
                <a:alpha val="100000"/>
              </a:srgbClr>
            </a:outerShdw>
          </a:effectLst>
        </p:spPr>
      </p:sp>
      <p:sp>
        <p:nvSpPr>
          <p:cNvPr id="11" name="Text 8"/>
          <p:cNvSpPr/>
          <p:nvPr/>
        </p:nvSpPr>
        <p:spPr>
          <a:xfrm>
            <a:off x="999768" y="4918472"/>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4A4A4A"/>
                </a:solidFill>
                <a:latin typeface="DM Sans Semi Bold" pitchFamily="34" charset="0"/>
                <a:ea typeface="DM Sans Semi Bold" pitchFamily="34" charset="-122"/>
                <a:cs typeface="DM Sans Semi Bold" pitchFamily="34" charset="-120"/>
              </a:rPr>
              <a:t>Job History Pattern</a:t>
            </a:r>
            <a:endParaRPr lang="en-US" sz="1950" dirty="0"/>
          </a:p>
        </p:txBody>
      </p:sp>
      <p:sp>
        <p:nvSpPr>
          <p:cNvPr id="12" name="Text 9"/>
          <p:cNvSpPr/>
          <p:nvPr/>
        </p:nvSpPr>
        <p:spPr>
          <a:xfrm>
            <a:off x="999768" y="5347692"/>
            <a:ext cx="7144464" cy="635079"/>
          </a:xfrm>
          <a:prstGeom prst="rect">
            <a:avLst/>
          </a:prstGeom>
          <a:noFill/>
          <a:ln/>
        </p:spPr>
        <p:txBody>
          <a:bodyPr wrap="square" lIns="0" tIns="0" rIns="0" bIns="0" rtlCol="0" anchor="t"/>
          <a:lstStyle/>
          <a:p>
            <a:pPr marL="0" indent="0" algn="l">
              <a:lnSpc>
                <a:spcPts val="2500"/>
              </a:lnSpc>
              <a:buNone/>
            </a:pPr>
            <a:r>
              <a:rPr lang="en-US" sz="1550" dirty="0">
                <a:solidFill>
                  <a:srgbClr val="4A4A4A"/>
                </a:solidFill>
                <a:latin typeface="DM Sans" pitchFamily="34" charset="0"/>
                <a:ea typeface="DM Sans" pitchFamily="34" charset="-122"/>
                <a:cs typeface="DM Sans" pitchFamily="34" charset="-120"/>
              </a:rPr>
              <a:t>Individuals who worked at more companies previously tend to leave more frequently</a:t>
            </a:r>
            <a:endParaRPr lang="en-US" sz="1550" dirty="0"/>
          </a:p>
        </p:txBody>
      </p:sp>
      <p:sp>
        <p:nvSpPr>
          <p:cNvPr id="13" name="Text 10"/>
          <p:cNvSpPr/>
          <p:nvPr/>
        </p:nvSpPr>
        <p:spPr>
          <a:xfrm>
            <a:off x="793790" y="6411992"/>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4A4A4A"/>
                </a:solidFill>
                <a:latin typeface="DM Sans" pitchFamily="34" charset="0"/>
                <a:ea typeface="DM Sans" pitchFamily="34" charset="-122"/>
                <a:cs typeface="DM Sans" pitchFamily="34" charset="-120"/>
              </a:rPr>
              <a:t>Key visualizations include monthly income distribution, attrition by income band, salary vs tenure scatter plots, and the relationship between number of companies worked and attrition rates, alongside work-life balance analysis.</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21613" y="358616"/>
            <a:ext cx="7559040" cy="407432"/>
          </a:xfrm>
          <a:prstGeom prst="rect">
            <a:avLst/>
          </a:prstGeom>
          <a:noFill/>
          <a:ln/>
        </p:spPr>
        <p:txBody>
          <a:bodyPr wrap="none" lIns="0" tIns="0" rIns="0" bIns="0" rtlCol="0" anchor="t"/>
          <a:lstStyle/>
          <a:p>
            <a:pPr marL="0" indent="0" algn="l">
              <a:lnSpc>
                <a:spcPts val="3200"/>
              </a:lnSpc>
              <a:buNone/>
            </a:pPr>
            <a:r>
              <a:rPr lang="en-US" sz="2550" dirty="0">
                <a:solidFill>
                  <a:srgbClr val="9C5461"/>
                </a:solidFill>
                <a:latin typeface="DM Sans Semi Bold" pitchFamily="34" charset="0"/>
                <a:ea typeface="DM Sans Semi Bold" pitchFamily="34" charset="-122"/>
                <a:cs typeface="DM Sans Semi Bold" pitchFamily="34" charset="-120"/>
              </a:rPr>
              <a:t>Dashboard Page 3: Satisfaction &amp; Risk Segments</a:t>
            </a:r>
            <a:endParaRPr lang="en-US" sz="2550" dirty="0"/>
          </a:p>
        </p:txBody>
      </p:sp>
      <p:sp>
        <p:nvSpPr>
          <p:cNvPr id="3" name="Text 1"/>
          <p:cNvSpPr/>
          <p:nvPr/>
        </p:nvSpPr>
        <p:spPr>
          <a:xfrm>
            <a:off x="1993821" y="1955959"/>
            <a:ext cx="1604010" cy="325993"/>
          </a:xfrm>
          <a:prstGeom prst="rect">
            <a:avLst/>
          </a:prstGeom>
          <a:noFill/>
          <a:ln/>
        </p:spPr>
        <p:txBody>
          <a:bodyPr wrap="none" lIns="0" tIns="0" rIns="0" bIns="0" rtlCol="0" anchor="t"/>
          <a:lstStyle/>
          <a:p>
            <a:pPr marL="0" indent="0" algn="ctr">
              <a:lnSpc>
                <a:spcPts val="2550"/>
              </a:lnSpc>
              <a:buNone/>
            </a:pPr>
            <a:r>
              <a:rPr lang="en-US" sz="2550" dirty="0">
                <a:solidFill>
                  <a:srgbClr val="4A4A4A"/>
                </a:solidFill>
                <a:latin typeface="DM Sans Semi Bold" pitchFamily="34" charset="0"/>
                <a:ea typeface="DM Sans Semi Bold" pitchFamily="34" charset="-122"/>
                <a:cs typeface="DM Sans Semi Bold" pitchFamily="34" charset="-120"/>
              </a:rPr>
              <a:t>2.74</a:t>
            </a:r>
            <a:endParaRPr lang="en-US" sz="2550" dirty="0"/>
          </a:p>
        </p:txBody>
      </p:sp>
      <p:pic>
        <p:nvPicPr>
          <p:cNvPr id="4" name="Image 0" descr="preencoded.png"/>
          <p:cNvPicPr>
            <a:picLocks noChangeAspect="1"/>
          </p:cNvPicPr>
          <p:nvPr/>
        </p:nvPicPr>
        <p:blipFill>
          <a:blip r:embed="rId3"/>
          <a:stretch>
            <a:fillRect/>
          </a:stretch>
        </p:blipFill>
        <p:spPr>
          <a:xfrm>
            <a:off x="1817846" y="1140857"/>
            <a:ext cx="1956197" cy="1956197"/>
          </a:xfrm>
          <a:prstGeom prst="rect">
            <a:avLst/>
          </a:prstGeom>
        </p:spPr>
      </p:pic>
      <p:sp>
        <p:nvSpPr>
          <p:cNvPr id="5" name="Text 2"/>
          <p:cNvSpPr/>
          <p:nvPr/>
        </p:nvSpPr>
        <p:spPr>
          <a:xfrm>
            <a:off x="1980843" y="3259931"/>
            <a:ext cx="1630204" cy="203716"/>
          </a:xfrm>
          <a:prstGeom prst="rect">
            <a:avLst/>
          </a:prstGeom>
          <a:noFill/>
          <a:ln/>
        </p:spPr>
        <p:txBody>
          <a:bodyPr wrap="none" lIns="0" tIns="0" rIns="0" bIns="0" rtlCol="0" anchor="t"/>
          <a:lstStyle/>
          <a:p>
            <a:pPr marL="0" indent="0" algn="ctr">
              <a:lnSpc>
                <a:spcPts val="1600"/>
              </a:lnSpc>
              <a:buNone/>
            </a:pPr>
            <a:r>
              <a:rPr lang="en-US" sz="1250" dirty="0">
                <a:solidFill>
                  <a:srgbClr val="4A4A4A"/>
                </a:solidFill>
                <a:latin typeface="DM Sans Semi Bold" pitchFamily="34" charset="0"/>
                <a:ea typeface="DM Sans Semi Bold" pitchFamily="34" charset="-122"/>
                <a:cs typeface="DM Sans Semi Bold" pitchFamily="34" charset="-120"/>
              </a:rPr>
              <a:t>Average Satisfaction</a:t>
            </a:r>
            <a:endParaRPr lang="en-US" sz="1250" dirty="0"/>
          </a:p>
        </p:txBody>
      </p:sp>
      <p:pic>
        <p:nvPicPr>
          <p:cNvPr id="6" name="Image 1" descr="preencoded.png"/>
          <p:cNvPicPr>
            <a:picLocks noChangeAspect="1"/>
          </p:cNvPicPr>
          <p:nvPr/>
        </p:nvPicPr>
        <p:blipFill>
          <a:blip r:embed="rId4"/>
          <a:stretch>
            <a:fillRect/>
          </a:stretch>
        </p:blipFill>
        <p:spPr>
          <a:xfrm>
            <a:off x="521613" y="3610332"/>
            <a:ext cx="4548664" cy="4548664"/>
          </a:xfrm>
          <a:prstGeom prst="rect">
            <a:avLst/>
          </a:prstGeom>
        </p:spPr>
      </p:pic>
      <p:sp>
        <p:nvSpPr>
          <p:cNvPr id="7" name="Text 3"/>
          <p:cNvSpPr/>
          <p:nvPr/>
        </p:nvSpPr>
        <p:spPr>
          <a:xfrm>
            <a:off x="5396032" y="1092041"/>
            <a:ext cx="1956197" cy="244435"/>
          </a:xfrm>
          <a:prstGeom prst="rect">
            <a:avLst/>
          </a:prstGeom>
          <a:noFill/>
          <a:ln/>
        </p:spPr>
        <p:txBody>
          <a:bodyPr wrap="none" lIns="0" tIns="0" rIns="0" bIns="0" rtlCol="0" anchor="t"/>
          <a:lstStyle/>
          <a:p>
            <a:pPr marL="0" indent="0" algn="l">
              <a:lnSpc>
                <a:spcPts val="1900"/>
              </a:lnSpc>
              <a:buNone/>
            </a:pPr>
            <a:r>
              <a:rPr lang="en-US" sz="1500" dirty="0">
                <a:solidFill>
                  <a:srgbClr val="9C5461"/>
                </a:solidFill>
                <a:latin typeface="DM Sans Semi Bold" pitchFamily="34" charset="0"/>
                <a:ea typeface="DM Sans Semi Bold" pitchFamily="34" charset="-122"/>
                <a:cs typeface="DM Sans Semi Bold" pitchFamily="34" charset="-120"/>
              </a:rPr>
              <a:t>High-Risk Indicators</a:t>
            </a:r>
            <a:endParaRPr lang="en-US" sz="1500" dirty="0"/>
          </a:p>
        </p:txBody>
      </p:sp>
      <p:sp>
        <p:nvSpPr>
          <p:cNvPr id="8" name="Shape 4"/>
          <p:cNvSpPr/>
          <p:nvPr/>
        </p:nvSpPr>
        <p:spPr>
          <a:xfrm>
            <a:off x="5396032" y="1483162"/>
            <a:ext cx="7836642" cy="833914"/>
          </a:xfrm>
          <a:prstGeom prst="roundRect">
            <a:avLst>
              <a:gd name="adj" fmla="val 8772"/>
            </a:avLst>
          </a:prstGeom>
          <a:solidFill>
            <a:srgbClr val="FFFFFF"/>
          </a:solidFill>
          <a:ln w="15240">
            <a:solidFill>
              <a:srgbClr val="E5B2B7"/>
            </a:solidFill>
            <a:prstDash val="solid"/>
          </a:ln>
          <a:effectLst>
            <a:outerShdw dist="11430" dir="2700000" algn="bl" rotWithShape="0">
              <a:srgbClr val="E5B2B7">
                <a:alpha val="100000"/>
              </a:srgbClr>
            </a:outerShdw>
          </a:effectLst>
        </p:spPr>
      </p:sp>
      <p:pic>
        <p:nvPicPr>
          <p:cNvPr id="9" name="Image 2" descr="preencoded.png"/>
          <p:cNvPicPr>
            <a:picLocks noChangeAspect="1"/>
          </p:cNvPicPr>
          <p:nvPr/>
        </p:nvPicPr>
        <p:blipFill>
          <a:blip r:embed="rId5"/>
          <a:stretch>
            <a:fillRect/>
          </a:stretch>
        </p:blipFill>
        <p:spPr>
          <a:xfrm>
            <a:off x="5380792" y="1483162"/>
            <a:ext cx="60960" cy="833914"/>
          </a:xfrm>
          <a:prstGeom prst="rect">
            <a:avLst/>
          </a:prstGeom>
        </p:spPr>
      </p:pic>
      <p:sp>
        <p:nvSpPr>
          <p:cNvPr id="10" name="Text 5"/>
          <p:cNvSpPr/>
          <p:nvPr/>
        </p:nvSpPr>
        <p:spPr>
          <a:xfrm>
            <a:off x="5587365" y="1628775"/>
            <a:ext cx="1630204" cy="203716"/>
          </a:xfrm>
          <a:prstGeom prst="rect">
            <a:avLst/>
          </a:prstGeom>
          <a:noFill/>
          <a:ln/>
        </p:spPr>
        <p:txBody>
          <a:bodyPr wrap="none" lIns="0" tIns="0" rIns="0" bIns="0" rtlCol="0" anchor="t"/>
          <a:lstStyle/>
          <a:p>
            <a:pPr marL="0" indent="0" algn="l">
              <a:lnSpc>
                <a:spcPts val="1600"/>
              </a:lnSpc>
              <a:buNone/>
            </a:pPr>
            <a:r>
              <a:rPr lang="en-US" dirty="0">
                <a:solidFill>
                  <a:srgbClr val="4A4A4A"/>
                </a:solidFill>
                <a:latin typeface="DM Sans Semi Bold" pitchFamily="34" charset="0"/>
                <a:ea typeface="DM Sans Semi Bold" pitchFamily="34" charset="-122"/>
                <a:cs typeface="DM Sans Semi Bold" pitchFamily="34" charset="-120"/>
              </a:rPr>
              <a:t>Low Satisfaction</a:t>
            </a:r>
            <a:endParaRPr lang="en-US" dirty="0"/>
          </a:p>
        </p:txBody>
      </p:sp>
      <p:sp>
        <p:nvSpPr>
          <p:cNvPr id="11" name="Text 6"/>
          <p:cNvSpPr/>
          <p:nvPr/>
        </p:nvSpPr>
        <p:spPr>
          <a:xfrm>
            <a:off x="5587365" y="1962864"/>
            <a:ext cx="3957995" cy="208598"/>
          </a:xfrm>
          <a:prstGeom prst="rect">
            <a:avLst/>
          </a:prstGeom>
          <a:noFill/>
          <a:ln/>
        </p:spPr>
        <p:txBody>
          <a:bodyPr wrap="none" lIns="0" tIns="0" rIns="0" bIns="0" rtlCol="0" anchor="t"/>
          <a:lstStyle/>
          <a:p>
            <a:pPr marL="0" indent="0" algn="l">
              <a:lnSpc>
                <a:spcPts val="1600"/>
              </a:lnSpc>
              <a:buNone/>
            </a:pPr>
            <a:r>
              <a:rPr lang="en-US" sz="2000" dirty="0">
                <a:solidFill>
                  <a:srgbClr val="4A4A4A"/>
                </a:solidFill>
                <a:latin typeface="DM Sans" pitchFamily="34" charset="0"/>
                <a:ea typeface="DM Sans" pitchFamily="34" charset="-122"/>
                <a:cs typeface="DM Sans" pitchFamily="34" charset="-120"/>
              </a:rPr>
              <a:t>Attrition highest among employees with satisfaction level 1 or 2</a:t>
            </a:r>
            <a:endParaRPr lang="en-US" sz="2000" dirty="0"/>
          </a:p>
        </p:txBody>
      </p:sp>
      <p:sp>
        <p:nvSpPr>
          <p:cNvPr id="12" name="Shape 7"/>
          <p:cNvSpPr/>
          <p:nvPr/>
        </p:nvSpPr>
        <p:spPr>
          <a:xfrm>
            <a:off x="5411272" y="2791123"/>
            <a:ext cx="7836642" cy="833914"/>
          </a:xfrm>
          <a:prstGeom prst="roundRect">
            <a:avLst>
              <a:gd name="adj" fmla="val 8772"/>
            </a:avLst>
          </a:prstGeom>
          <a:solidFill>
            <a:srgbClr val="FFFFFF"/>
          </a:solidFill>
          <a:ln w="15240">
            <a:solidFill>
              <a:srgbClr val="E5B2B7"/>
            </a:solidFill>
            <a:prstDash val="solid"/>
          </a:ln>
          <a:effectLst>
            <a:outerShdw dist="11430" dir="2700000" algn="bl" rotWithShape="0">
              <a:srgbClr val="E5B2B7">
                <a:alpha val="100000"/>
              </a:srgbClr>
            </a:outerShdw>
          </a:effectLst>
        </p:spPr>
      </p:sp>
      <p:pic>
        <p:nvPicPr>
          <p:cNvPr id="13" name="Image 3" descr="preencoded.png"/>
          <p:cNvPicPr>
            <a:picLocks noChangeAspect="1"/>
          </p:cNvPicPr>
          <p:nvPr/>
        </p:nvPicPr>
        <p:blipFill>
          <a:blip r:embed="rId5"/>
          <a:stretch>
            <a:fillRect/>
          </a:stretch>
        </p:blipFill>
        <p:spPr>
          <a:xfrm>
            <a:off x="5396032" y="2791123"/>
            <a:ext cx="60960" cy="833914"/>
          </a:xfrm>
          <a:prstGeom prst="rect">
            <a:avLst/>
          </a:prstGeom>
        </p:spPr>
      </p:pic>
      <p:sp>
        <p:nvSpPr>
          <p:cNvPr id="14" name="Text 8"/>
          <p:cNvSpPr/>
          <p:nvPr/>
        </p:nvSpPr>
        <p:spPr>
          <a:xfrm>
            <a:off x="5602605" y="2936736"/>
            <a:ext cx="1630204" cy="203716"/>
          </a:xfrm>
          <a:prstGeom prst="rect">
            <a:avLst/>
          </a:prstGeom>
          <a:noFill/>
          <a:ln/>
        </p:spPr>
        <p:txBody>
          <a:bodyPr wrap="none" lIns="0" tIns="0" rIns="0" bIns="0" rtlCol="0" anchor="t"/>
          <a:lstStyle/>
          <a:p>
            <a:pPr marL="0" indent="0" algn="l">
              <a:lnSpc>
                <a:spcPts val="1600"/>
              </a:lnSpc>
              <a:buNone/>
            </a:pPr>
            <a:r>
              <a:rPr lang="en-US" dirty="0">
                <a:solidFill>
                  <a:srgbClr val="4A4A4A"/>
                </a:solidFill>
                <a:latin typeface="DM Sans Semi Bold" pitchFamily="34" charset="0"/>
                <a:ea typeface="DM Sans Semi Bold" pitchFamily="34" charset="-122"/>
                <a:cs typeface="DM Sans Semi Bold" pitchFamily="34" charset="-120"/>
              </a:rPr>
              <a:t>Age &amp; Department</a:t>
            </a:r>
            <a:endParaRPr lang="en-US" dirty="0"/>
          </a:p>
        </p:txBody>
      </p:sp>
      <p:sp>
        <p:nvSpPr>
          <p:cNvPr id="15" name="Text 9"/>
          <p:cNvSpPr/>
          <p:nvPr/>
        </p:nvSpPr>
        <p:spPr>
          <a:xfrm>
            <a:off x="5602605" y="3270825"/>
            <a:ext cx="3957995" cy="208598"/>
          </a:xfrm>
          <a:prstGeom prst="rect">
            <a:avLst/>
          </a:prstGeom>
          <a:noFill/>
          <a:ln/>
        </p:spPr>
        <p:txBody>
          <a:bodyPr wrap="none" lIns="0" tIns="0" rIns="0" bIns="0" rtlCol="0" anchor="t"/>
          <a:lstStyle/>
          <a:p>
            <a:pPr marL="0" indent="0" algn="l">
              <a:lnSpc>
                <a:spcPts val="1600"/>
              </a:lnSpc>
              <a:buNone/>
            </a:pPr>
            <a:r>
              <a:rPr lang="en-US" sz="2000" dirty="0">
                <a:solidFill>
                  <a:srgbClr val="4A4A4A"/>
                </a:solidFill>
                <a:latin typeface="DM Sans" pitchFamily="34" charset="0"/>
                <a:ea typeface="DM Sans" pitchFamily="34" charset="-122"/>
                <a:cs typeface="DM Sans" pitchFamily="34" charset="-120"/>
              </a:rPr>
              <a:t>Younger employees in R&amp;D show highest attrition cluster</a:t>
            </a:r>
            <a:endParaRPr lang="en-US" sz="2000" dirty="0"/>
          </a:p>
        </p:txBody>
      </p:sp>
      <p:sp>
        <p:nvSpPr>
          <p:cNvPr id="16" name="Shape 10"/>
          <p:cNvSpPr/>
          <p:nvPr/>
        </p:nvSpPr>
        <p:spPr>
          <a:xfrm>
            <a:off x="5411272" y="4114800"/>
            <a:ext cx="7836642" cy="833914"/>
          </a:xfrm>
          <a:prstGeom prst="roundRect">
            <a:avLst>
              <a:gd name="adj" fmla="val 8772"/>
            </a:avLst>
          </a:prstGeom>
          <a:solidFill>
            <a:srgbClr val="FFFFFF"/>
          </a:solidFill>
          <a:ln w="15240">
            <a:solidFill>
              <a:srgbClr val="E5B2B7"/>
            </a:solidFill>
            <a:prstDash val="solid"/>
          </a:ln>
          <a:effectLst>
            <a:outerShdw dist="11430" dir="2700000" algn="bl" rotWithShape="0">
              <a:srgbClr val="E5B2B7">
                <a:alpha val="100000"/>
              </a:srgbClr>
            </a:outerShdw>
          </a:effectLst>
        </p:spPr>
      </p:sp>
      <p:pic>
        <p:nvPicPr>
          <p:cNvPr id="17" name="Image 4" descr="preencoded.png"/>
          <p:cNvPicPr>
            <a:picLocks noChangeAspect="1"/>
          </p:cNvPicPr>
          <p:nvPr/>
        </p:nvPicPr>
        <p:blipFill>
          <a:blip r:embed="rId5"/>
          <a:stretch>
            <a:fillRect/>
          </a:stretch>
        </p:blipFill>
        <p:spPr>
          <a:xfrm>
            <a:off x="5396032" y="4114800"/>
            <a:ext cx="60960" cy="833914"/>
          </a:xfrm>
          <a:prstGeom prst="rect">
            <a:avLst/>
          </a:prstGeom>
        </p:spPr>
      </p:pic>
      <p:sp>
        <p:nvSpPr>
          <p:cNvPr id="18" name="Text 11"/>
          <p:cNvSpPr/>
          <p:nvPr/>
        </p:nvSpPr>
        <p:spPr>
          <a:xfrm>
            <a:off x="5602605" y="4260413"/>
            <a:ext cx="1630204" cy="203716"/>
          </a:xfrm>
          <a:prstGeom prst="rect">
            <a:avLst/>
          </a:prstGeom>
          <a:noFill/>
          <a:ln/>
        </p:spPr>
        <p:txBody>
          <a:bodyPr wrap="none" lIns="0" tIns="0" rIns="0" bIns="0" rtlCol="0" anchor="t"/>
          <a:lstStyle/>
          <a:p>
            <a:pPr marL="0" indent="0" algn="l">
              <a:lnSpc>
                <a:spcPts val="1600"/>
              </a:lnSpc>
              <a:buNone/>
            </a:pPr>
            <a:r>
              <a:rPr lang="en-US" dirty="0">
                <a:solidFill>
                  <a:srgbClr val="4A4A4A"/>
                </a:solidFill>
                <a:latin typeface="DM Sans Semi Bold" pitchFamily="34" charset="0"/>
                <a:ea typeface="DM Sans Semi Bold" pitchFamily="34" charset="-122"/>
                <a:cs typeface="DM Sans Semi Bold" pitchFamily="34" charset="-120"/>
              </a:rPr>
              <a:t>Short Tenure</a:t>
            </a:r>
            <a:endParaRPr lang="en-US" dirty="0"/>
          </a:p>
        </p:txBody>
      </p:sp>
      <p:sp>
        <p:nvSpPr>
          <p:cNvPr id="19" name="Text 12"/>
          <p:cNvSpPr/>
          <p:nvPr/>
        </p:nvSpPr>
        <p:spPr>
          <a:xfrm>
            <a:off x="5602605" y="4594503"/>
            <a:ext cx="3957995" cy="208598"/>
          </a:xfrm>
          <a:prstGeom prst="rect">
            <a:avLst/>
          </a:prstGeom>
          <a:noFill/>
          <a:ln/>
        </p:spPr>
        <p:txBody>
          <a:bodyPr wrap="none" lIns="0" tIns="0" rIns="0" bIns="0" rtlCol="0" anchor="t"/>
          <a:lstStyle/>
          <a:p>
            <a:pPr marL="0" indent="0" algn="l">
              <a:lnSpc>
                <a:spcPts val="1600"/>
              </a:lnSpc>
              <a:buNone/>
            </a:pPr>
            <a:r>
              <a:rPr lang="en-US" sz="2000" dirty="0">
                <a:solidFill>
                  <a:srgbClr val="4A4A4A"/>
                </a:solidFill>
                <a:latin typeface="DM Sans" pitchFamily="34" charset="0"/>
                <a:ea typeface="DM Sans" pitchFamily="34" charset="-122"/>
                <a:cs typeface="DM Sans" pitchFamily="34" charset="-120"/>
              </a:rPr>
              <a:t>0–3 year employees contribute almost half of total attrition</a:t>
            </a:r>
            <a:endParaRPr lang="en-US" sz="2000" dirty="0"/>
          </a:p>
        </p:txBody>
      </p:sp>
      <p:sp>
        <p:nvSpPr>
          <p:cNvPr id="20" name="Text 13"/>
          <p:cNvSpPr/>
          <p:nvPr/>
        </p:nvSpPr>
        <p:spPr>
          <a:xfrm>
            <a:off x="521613" y="8452366"/>
            <a:ext cx="13587174" cy="208598"/>
          </a:xfrm>
          <a:prstGeom prst="rect">
            <a:avLst/>
          </a:prstGeom>
          <a:noFill/>
          <a:ln/>
        </p:spPr>
        <p:txBody>
          <a:bodyPr wrap="none" lIns="0" tIns="0" rIns="0" bIns="0" rtlCol="0" anchor="t"/>
          <a:lstStyle/>
          <a:p>
            <a:pPr marL="0" indent="0" algn="l">
              <a:lnSpc>
                <a:spcPts val="1600"/>
              </a:lnSpc>
              <a:buNone/>
            </a:pPr>
            <a:r>
              <a:rPr lang="en-US" sz="1000" dirty="0">
                <a:solidFill>
                  <a:srgbClr val="4A4A4A"/>
                </a:solidFill>
                <a:latin typeface="DM Sans" pitchFamily="34" charset="0"/>
                <a:ea typeface="DM Sans" pitchFamily="34" charset="-122"/>
                <a:cs typeface="DM Sans" pitchFamily="34" charset="-120"/>
              </a:rPr>
              <a:t>This page features satisfaction gauges, attrition by age group and department matrix, tenure group analysis, and a high-risk employee table identifying individuals with combined risk factors.</a:t>
            </a:r>
            <a:endParaRPr lang="en-US" sz="1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858685"/>
            <a:ext cx="7986355" cy="620078"/>
          </a:xfrm>
          <a:prstGeom prst="rect">
            <a:avLst/>
          </a:prstGeom>
          <a:noFill/>
          <a:ln/>
        </p:spPr>
        <p:txBody>
          <a:bodyPr wrap="none" lIns="0" tIns="0" rIns="0" bIns="0" rtlCol="0" anchor="t"/>
          <a:lstStyle/>
          <a:p>
            <a:pPr marL="0" indent="0" algn="l">
              <a:lnSpc>
                <a:spcPts val="4850"/>
              </a:lnSpc>
              <a:buNone/>
            </a:pPr>
            <a:r>
              <a:rPr lang="en-US" sz="3900" dirty="0">
                <a:solidFill>
                  <a:srgbClr val="9C5461"/>
                </a:solidFill>
                <a:latin typeface="DM Sans Semi Bold" pitchFamily="34" charset="0"/>
                <a:ea typeface="DM Sans Semi Bold" pitchFamily="34" charset="-122"/>
                <a:cs typeface="DM Sans Semi Bold" pitchFamily="34" charset="-120"/>
              </a:rPr>
              <a:t>Key Insights &amp; Recommendations</a:t>
            </a:r>
            <a:endParaRPr lang="en-US" sz="3900"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790" y="2875597"/>
            <a:ext cx="595313" cy="595313"/>
          </a:xfrm>
          <a:prstGeom prst="rect">
            <a:avLst/>
          </a:prstGeom>
        </p:spPr>
      </p:pic>
      <p:sp>
        <p:nvSpPr>
          <p:cNvPr id="4" name="Text 1"/>
          <p:cNvSpPr/>
          <p:nvPr/>
        </p:nvSpPr>
        <p:spPr>
          <a:xfrm>
            <a:off x="1637109" y="3042999"/>
            <a:ext cx="2791063" cy="310158"/>
          </a:xfrm>
          <a:prstGeom prst="rect">
            <a:avLst/>
          </a:prstGeom>
          <a:noFill/>
          <a:ln/>
        </p:spPr>
        <p:txBody>
          <a:bodyPr wrap="none" lIns="0" tIns="0" rIns="0" bIns="0" rtlCol="0" anchor="t"/>
          <a:lstStyle/>
          <a:p>
            <a:pPr marL="0" indent="0" algn="l">
              <a:lnSpc>
                <a:spcPts val="2400"/>
              </a:lnSpc>
              <a:buNone/>
            </a:pPr>
            <a:r>
              <a:rPr lang="en-US" sz="1950" dirty="0">
                <a:solidFill>
                  <a:srgbClr val="4A4A4A"/>
                </a:solidFill>
                <a:latin typeface="DM Sans Semi Bold" pitchFamily="34" charset="0"/>
                <a:ea typeface="DM Sans Semi Bold" pitchFamily="34" charset="-122"/>
                <a:cs typeface="DM Sans Semi Bold" pitchFamily="34" charset="-120"/>
              </a:rPr>
              <a:t>Improve Compensation</a:t>
            </a:r>
            <a:endParaRPr lang="en-US" sz="1950" dirty="0"/>
          </a:p>
        </p:txBody>
      </p:sp>
      <p:sp>
        <p:nvSpPr>
          <p:cNvPr id="5" name="Text 2"/>
          <p:cNvSpPr/>
          <p:nvPr/>
        </p:nvSpPr>
        <p:spPr>
          <a:xfrm>
            <a:off x="1637109" y="3472220"/>
            <a:ext cx="5554028" cy="952619"/>
          </a:xfrm>
          <a:prstGeom prst="rect">
            <a:avLst/>
          </a:prstGeom>
          <a:noFill/>
          <a:ln/>
        </p:spPr>
        <p:txBody>
          <a:bodyPr wrap="square" lIns="0" tIns="0" rIns="0" bIns="0" rtlCol="0" anchor="t"/>
          <a:lstStyle/>
          <a:p>
            <a:pPr marL="0" indent="0" algn="l">
              <a:lnSpc>
                <a:spcPts val="2500"/>
              </a:lnSpc>
              <a:buNone/>
            </a:pPr>
            <a:r>
              <a:rPr lang="en-US" sz="1550" dirty="0">
                <a:solidFill>
                  <a:srgbClr val="4A4A4A"/>
                </a:solidFill>
                <a:latin typeface="DM Sans" pitchFamily="34" charset="0"/>
                <a:ea typeface="DM Sans" pitchFamily="34" charset="-122"/>
                <a:cs typeface="DM Sans" pitchFamily="34" charset="-120"/>
              </a:rPr>
              <a:t>Introduce competitive pay for entry-level roles and benchmark salary ranges with industry standards. Low and Very Low income bands show significantly higher attrition.</a:t>
            </a:r>
            <a:endParaRPr lang="en-US" sz="1550" dirty="0"/>
          </a:p>
        </p:txBody>
      </p:sp>
      <p:pic>
        <p:nvPicPr>
          <p:cNvPr id="6"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39144" y="2875597"/>
            <a:ext cx="595313" cy="595313"/>
          </a:xfrm>
          <a:prstGeom prst="rect">
            <a:avLst/>
          </a:prstGeom>
        </p:spPr>
      </p:pic>
      <p:sp>
        <p:nvSpPr>
          <p:cNvPr id="7" name="Text 3"/>
          <p:cNvSpPr/>
          <p:nvPr/>
        </p:nvSpPr>
        <p:spPr>
          <a:xfrm>
            <a:off x="8282464" y="3042999"/>
            <a:ext cx="3092172" cy="310158"/>
          </a:xfrm>
          <a:prstGeom prst="rect">
            <a:avLst/>
          </a:prstGeom>
          <a:noFill/>
          <a:ln/>
        </p:spPr>
        <p:txBody>
          <a:bodyPr wrap="none" lIns="0" tIns="0" rIns="0" bIns="0" rtlCol="0" anchor="t"/>
          <a:lstStyle/>
          <a:p>
            <a:pPr marL="0" indent="0" algn="l">
              <a:lnSpc>
                <a:spcPts val="2400"/>
              </a:lnSpc>
              <a:buNone/>
            </a:pPr>
            <a:r>
              <a:rPr lang="en-US" sz="1950" dirty="0">
                <a:solidFill>
                  <a:srgbClr val="4A4A4A"/>
                </a:solidFill>
                <a:latin typeface="DM Sans Semi Bold" pitchFamily="34" charset="0"/>
                <a:ea typeface="DM Sans Semi Bold" pitchFamily="34" charset="-122"/>
                <a:cs typeface="DM Sans Semi Bold" pitchFamily="34" charset="-120"/>
              </a:rPr>
              <a:t>Early-Tenure Engagement</a:t>
            </a:r>
            <a:endParaRPr lang="en-US" sz="1950" dirty="0"/>
          </a:p>
        </p:txBody>
      </p:sp>
      <p:sp>
        <p:nvSpPr>
          <p:cNvPr id="8" name="Text 4"/>
          <p:cNvSpPr/>
          <p:nvPr/>
        </p:nvSpPr>
        <p:spPr>
          <a:xfrm>
            <a:off x="8282464" y="3472220"/>
            <a:ext cx="5554147" cy="952619"/>
          </a:xfrm>
          <a:prstGeom prst="rect">
            <a:avLst/>
          </a:prstGeom>
          <a:noFill/>
          <a:ln/>
        </p:spPr>
        <p:txBody>
          <a:bodyPr wrap="square" lIns="0" tIns="0" rIns="0" bIns="0" rtlCol="0" anchor="t"/>
          <a:lstStyle/>
          <a:p>
            <a:pPr marL="0" indent="0" algn="l">
              <a:lnSpc>
                <a:spcPts val="2500"/>
              </a:lnSpc>
              <a:buNone/>
            </a:pPr>
            <a:r>
              <a:rPr lang="en-US" sz="1550" dirty="0">
                <a:solidFill>
                  <a:srgbClr val="4A4A4A"/>
                </a:solidFill>
                <a:latin typeface="DM Sans" pitchFamily="34" charset="0"/>
                <a:ea typeface="DM Sans" pitchFamily="34" charset="-122"/>
                <a:cs typeface="DM Sans" pitchFamily="34" charset="-120"/>
              </a:rPr>
              <a:t>Build stronger onboarding and mentorship programs with regular check-ins within the first year. Provide clear career path guidance early in employment.</a:t>
            </a:r>
            <a:endParaRPr lang="en-US" sz="1550" dirty="0"/>
          </a:p>
        </p:txBody>
      </p:sp>
      <p:pic>
        <p:nvPicPr>
          <p:cNvPr id="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3790" y="4821674"/>
            <a:ext cx="595313" cy="595313"/>
          </a:xfrm>
          <a:prstGeom prst="rect">
            <a:avLst/>
          </a:prstGeom>
        </p:spPr>
      </p:pic>
      <p:sp>
        <p:nvSpPr>
          <p:cNvPr id="10" name="Text 5"/>
          <p:cNvSpPr/>
          <p:nvPr/>
        </p:nvSpPr>
        <p:spPr>
          <a:xfrm>
            <a:off x="1637109" y="4989076"/>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4A4A4A"/>
                </a:solidFill>
                <a:latin typeface="DM Sans Semi Bold" pitchFamily="34" charset="0"/>
                <a:ea typeface="DM Sans Semi Bold" pitchFamily="34" charset="-122"/>
                <a:cs typeface="DM Sans Semi Bold" pitchFamily="34" charset="-120"/>
              </a:rPr>
              <a:t>Boost Satisfaction</a:t>
            </a:r>
            <a:endParaRPr lang="en-US" sz="1950" dirty="0"/>
          </a:p>
        </p:txBody>
      </p:sp>
      <p:sp>
        <p:nvSpPr>
          <p:cNvPr id="11" name="Text 6"/>
          <p:cNvSpPr/>
          <p:nvPr/>
        </p:nvSpPr>
        <p:spPr>
          <a:xfrm>
            <a:off x="1637109" y="5418296"/>
            <a:ext cx="5554028" cy="952619"/>
          </a:xfrm>
          <a:prstGeom prst="rect">
            <a:avLst/>
          </a:prstGeom>
          <a:noFill/>
          <a:ln/>
        </p:spPr>
        <p:txBody>
          <a:bodyPr wrap="square" lIns="0" tIns="0" rIns="0" bIns="0" rtlCol="0" anchor="t"/>
          <a:lstStyle/>
          <a:p>
            <a:pPr marL="0" indent="0" algn="l">
              <a:lnSpc>
                <a:spcPts val="2500"/>
              </a:lnSpc>
              <a:buNone/>
            </a:pPr>
            <a:r>
              <a:rPr lang="en-US" sz="1550" dirty="0">
                <a:solidFill>
                  <a:srgbClr val="4A4A4A"/>
                </a:solidFill>
                <a:latin typeface="DM Sans" pitchFamily="34" charset="0"/>
                <a:ea typeface="DM Sans" pitchFamily="34" charset="-122"/>
                <a:cs typeface="DM Sans" pitchFamily="34" charset="-120"/>
              </a:rPr>
              <a:t>Invest in leadership training and job enrichment. Conduct satisfaction surveys, respond to feedback, and reduce workload stress to improve work-life balance.</a:t>
            </a:r>
            <a:endParaRPr lang="en-US" sz="1550" dirty="0"/>
          </a:p>
        </p:txBody>
      </p:sp>
      <p:pic>
        <p:nvPicPr>
          <p:cNvPr id="12"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39144" y="4821674"/>
            <a:ext cx="595313" cy="595313"/>
          </a:xfrm>
          <a:prstGeom prst="rect">
            <a:avLst/>
          </a:prstGeom>
        </p:spPr>
      </p:pic>
      <p:sp>
        <p:nvSpPr>
          <p:cNvPr id="13" name="Text 7"/>
          <p:cNvSpPr/>
          <p:nvPr/>
        </p:nvSpPr>
        <p:spPr>
          <a:xfrm>
            <a:off x="8282464" y="4989076"/>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4A4A4A"/>
                </a:solidFill>
                <a:latin typeface="DM Sans Semi Bold" pitchFamily="34" charset="0"/>
                <a:ea typeface="DM Sans Semi Bold" pitchFamily="34" charset="-122"/>
                <a:cs typeface="DM Sans Semi Bold" pitchFamily="34" charset="-120"/>
              </a:rPr>
              <a:t>Targeted Retention</a:t>
            </a:r>
            <a:endParaRPr lang="en-US" sz="1950" dirty="0"/>
          </a:p>
        </p:txBody>
      </p:sp>
      <p:sp>
        <p:nvSpPr>
          <p:cNvPr id="14" name="Text 8"/>
          <p:cNvSpPr/>
          <p:nvPr/>
        </p:nvSpPr>
        <p:spPr>
          <a:xfrm>
            <a:off x="8282464" y="5418296"/>
            <a:ext cx="5554147" cy="952619"/>
          </a:xfrm>
          <a:prstGeom prst="rect">
            <a:avLst/>
          </a:prstGeom>
          <a:noFill/>
          <a:ln/>
        </p:spPr>
        <p:txBody>
          <a:bodyPr wrap="square" lIns="0" tIns="0" rIns="0" bIns="0" rtlCol="0" anchor="t"/>
          <a:lstStyle/>
          <a:p>
            <a:pPr marL="0" indent="0" algn="l">
              <a:lnSpc>
                <a:spcPts val="2500"/>
              </a:lnSpc>
              <a:buNone/>
            </a:pPr>
            <a:r>
              <a:rPr lang="en-US" sz="1550" dirty="0">
                <a:solidFill>
                  <a:srgbClr val="4A4A4A"/>
                </a:solidFill>
                <a:latin typeface="DM Sans" pitchFamily="34" charset="0"/>
                <a:ea typeface="DM Sans" pitchFamily="34" charset="-122"/>
                <a:cs typeface="DM Sans" pitchFamily="34" charset="-120"/>
              </a:rPr>
              <a:t>Focus on Sales and R&amp;D with tailored initiatives: skill development opportunities, performance incentives, and flexible work policies.</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TotalTime>
  <Words>778</Words>
  <Application>Microsoft Office PowerPoint</Application>
  <PresentationFormat>Custom</PresentationFormat>
  <Paragraphs>110</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DM Sans</vt:lpstr>
      <vt:lpstr>DM Sans Semi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Harshit Verma</cp:lastModifiedBy>
  <cp:revision>2</cp:revision>
  <dcterms:created xsi:type="dcterms:W3CDTF">2025-12-11T13:13:10Z</dcterms:created>
  <dcterms:modified xsi:type="dcterms:W3CDTF">2025-12-11T13:32:55Z</dcterms:modified>
</cp:coreProperties>
</file>